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7" r:id="rId3"/>
    <p:sldId id="258" r:id="rId4"/>
    <p:sldId id="276" r:id="rId5"/>
    <p:sldId id="269" r:id="rId6"/>
    <p:sldId id="280" r:id="rId7"/>
    <p:sldId id="278" r:id="rId8"/>
    <p:sldId id="279" r:id="rId9"/>
    <p:sldId id="273" r:id="rId10"/>
    <p:sldId id="307" r:id="rId11"/>
    <p:sldId id="284" r:id="rId12"/>
    <p:sldId id="285" r:id="rId13"/>
    <p:sldId id="317" r:id="rId14"/>
    <p:sldId id="288" r:id="rId15"/>
    <p:sldId id="287" r:id="rId16"/>
    <p:sldId id="292" r:id="rId17"/>
    <p:sldId id="293" r:id="rId18"/>
    <p:sldId id="318" r:id="rId19"/>
    <p:sldId id="286" r:id="rId20"/>
    <p:sldId id="289" r:id="rId21"/>
    <p:sldId id="319" r:id="rId22"/>
    <p:sldId id="290" r:id="rId23"/>
    <p:sldId id="298" r:id="rId24"/>
    <p:sldId id="304" r:id="rId25"/>
    <p:sldId id="291" r:id="rId26"/>
    <p:sldId id="320" r:id="rId27"/>
    <p:sldId id="294" r:id="rId28"/>
    <p:sldId id="295" r:id="rId29"/>
    <p:sldId id="297" r:id="rId30"/>
    <p:sldId id="282" r:id="rId31"/>
    <p:sldId id="272" r:id="rId32"/>
    <p:sldId id="270" r:id="rId33"/>
    <p:sldId id="271" r:id="rId34"/>
  </p:sldIdLst>
  <p:sldSz cx="12192000" cy="6858000"/>
  <p:notesSz cx="6669088" cy="9926638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10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de-DE" smtClean="0"/>
              <a:t>27.11.2024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de-DE" noProof="0" smtClean="0"/>
              <a:t>27.11.2024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ihand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Freihand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r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ihand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Freihand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Freihand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ünf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ihand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0" name="Freihand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2" name="Freihand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4" name="Freihand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0" name="Freihand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8" name="Freihand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Bildplatzhalt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sz="4400" b="0" i="0" dirty="0">
                <a:solidFill>
                  <a:srgbClr val="404040"/>
                </a:solidFill>
                <a:latin typeface="Comic Sans MS" panose="030F0702030302020204" pitchFamily="66" charset="0"/>
              </a:rPr>
              <a:t>Elterninformation für die Eltern der künftigen Schulanfängerinnen und Schulanfänger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1782688"/>
          </a:xfrm>
        </p:spPr>
        <p:txBody>
          <a:bodyPr>
            <a:normAutofit/>
          </a:bodyPr>
          <a:lstStyle/>
          <a:p>
            <a:pPr marL="0" indent="0" algn="l">
              <a:spcBef>
                <a:spcPts val="12"/>
              </a:spcBef>
              <a:buNone/>
            </a:pPr>
            <a:r>
              <a:rPr lang="de-DE" sz="2400" b="0" i="0" dirty="0">
                <a:latin typeface="Comic Sans MS" panose="030F0702030302020204" pitchFamily="66" charset="0"/>
              </a:rPr>
              <a:t>Schuljahr 2024/2025</a:t>
            </a:r>
          </a:p>
          <a:p>
            <a:pPr marL="0" indent="0" algn="l">
              <a:spcBef>
                <a:spcPts val="12"/>
              </a:spcBef>
              <a:buNone/>
            </a:pPr>
            <a:endParaRPr lang="en-US" dirty="0">
              <a:latin typeface="AR CENA" panose="02000000000000000000" pitchFamily="2" charset="0"/>
            </a:endParaRPr>
          </a:p>
          <a:p>
            <a:pPr marL="0" indent="0" algn="l">
              <a:spcBef>
                <a:spcPts val="12"/>
              </a:spcBef>
              <a:buNone/>
            </a:pPr>
            <a:r>
              <a:rPr lang="en-US" dirty="0">
                <a:latin typeface="AR CENA" panose="02000000000000000000" pitchFamily="2" charset="0"/>
              </a:rPr>
              <a:t>						</a:t>
            </a:r>
          </a:p>
          <a:p>
            <a:pPr marL="0" indent="0" algn="l">
              <a:spcBef>
                <a:spcPts val="12"/>
              </a:spcBef>
              <a:buNone/>
            </a:pPr>
            <a:r>
              <a:rPr lang="en-US" dirty="0">
                <a:latin typeface="AR CENA" panose="02000000000000000000" pitchFamily="2" charset="0"/>
              </a:rPr>
              <a:t>	</a:t>
            </a:r>
          </a:p>
          <a:p>
            <a:pPr marL="0" indent="0" algn="l">
              <a:spcBef>
                <a:spcPts val="12"/>
              </a:spcBef>
              <a:buNone/>
            </a:pPr>
            <a:r>
              <a:rPr lang="en-US" dirty="0">
                <a:latin typeface="AR CENA" panose="02000000000000000000" pitchFamily="2" charset="0"/>
              </a:rPr>
              <a:t>			</a:t>
            </a:r>
            <a:r>
              <a:rPr lang="en-US" dirty="0">
                <a:latin typeface="Comic Sans MS" panose="030F0702030302020204" pitchFamily="66" charset="0"/>
              </a:rPr>
              <a:t>Eva Brandt, </a:t>
            </a:r>
            <a:r>
              <a:rPr lang="en-US" dirty="0" err="1">
                <a:latin typeface="Comic Sans MS" panose="030F0702030302020204" pitchFamily="66" charset="0"/>
              </a:rPr>
              <a:t>KRin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Körperliche Voraussetzungen: </a:t>
            </a:r>
          </a:p>
        </p:txBody>
      </p:sp>
      <p:sp>
        <p:nvSpPr>
          <p:cNvPr id="3" name="Rechteck 2"/>
          <p:cNvSpPr/>
          <p:nvPr/>
        </p:nvSpPr>
        <p:spPr>
          <a:xfrm>
            <a:off x="1631504" y="1772816"/>
            <a:ext cx="729647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Untersuchung durch den </a:t>
            </a:r>
            <a:r>
              <a:rPr lang="de-DE" sz="2200" b="1" dirty="0">
                <a:latin typeface="Comic Sans MS" panose="030F0702030302020204" pitchFamily="66" charset="0"/>
              </a:rPr>
              <a:t>Kinderarzt (U9) </a:t>
            </a:r>
            <a:r>
              <a:rPr lang="de-DE" sz="2200" dirty="0">
                <a:latin typeface="Comic Sans MS" panose="030F0702030302020204" pitchFamily="66" charset="0"/>
              </a:rPr>
              <a:t>bzw. den Schularzt (</a:t>
            </a:r>
            <a:r>
              <a:rPr lang="de-DE" sz="2200" b="1" dirty="0">
                <a:latin typeface="Comic Sans MS" panose="030F0702030302020204" pitchFamily="66" charset="0"/>
              </a:rPr>
              <a:t>Schuleingangsuntersuchung</a:t>
            </a:r>
            <a:r>
              <a:rPr lang="de-DE" sz="2200" dirty="0">
                <a:latin typeface="Comic Sans MS" panose="030F0702030302020204" pitchFamily="66" charset="0"/>
              </a:rPr>
              <a:t>) unter dem Aspekt des harmonischen Gesamtbildes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2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differenzierte feinmotorische Fähigkeiten (Stifthaltung, nachspuren, ausschneiden…)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2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Grundschule Egmating-Oberpframmern</a:t>
            </a:r>
          </a:p>
        </p:txBody>
      </p:sp>
    </p:spTree>
    <p:extLst>
      <p:ext uri="{BB962C8B-B14F-4D97-AF65-F5344CB8AC3E}">
        <p14:creationId xmlns:p14="http://schemas.microsoft.com/office/powerpoint/2010/main" val="36882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Fördermöglichkeiten  -  </a:t>
            </a:r>
            <a:br>
              <a:rPr lang="de-DE" dirty="0">
                <a:latin typeface="Comic Sans MS" panose="030F0702030302020204" pitchFamily="66" charset="0"/>
              </a:rPr>
            </a:br>
            <a:r>
              <a:rPr lang="de-DE" dirty="0">
                <a:latin typeface="Comic Sans MS" panose="030F0702030302020204" pitchFamily="66" charset="0"/>
              </a:rPr>
              <a:t>Körperliche Voraussetzungen: </a:t>
            </a:r>
          </a:p>
        </p:txBody>
      </p:sp>
      <p:sp>
        <p:nvSpPr>
          <p:cNvPr id="3" name="Rechteck 2"/>
          <p:cNvSpPr/>
          <p:nvPr/>
        </p:nvSpPr>
        <p:spPr>
          <a:xfrm>
            <a:off x="1703512" y="1628800"/>
            <a:ext cx="89289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gesunde </a:t>
            </a:r>
            <a:r>
              <a:rPr lang="de-DE" sz="2200" b="1" dirty="0">
                <a:latin typeface="Comic Sans MS" panose="030F0702030302020204" pitchFamily="66" charset="0"/>
              </a:rPr>
              <a:t>Ernährung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regelmäßiger </a:t>
            </a:r>
            <a:r>
              <a:rPr lang="de-DE" sz="2200" b="1" dirty="0">
                <a:latin typeface="Comic Sans MS" panose="030F0702030302020204" pitchFamily="66" charset="0"/>
              </a:rPr>
              <a:t>Schlaf</a:t>
            </a:r>
            <a:r>
              <a:rPr lang="de-DE" sz="2200" dirty="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Möglichkeiten zur </a:t>
            </a:r>
            <a:r>
              <a:rPr lang="de-DE" sz="2200" b="1" dirty="0">
                <a:latin typeface="Comic Sans MS" panose="030F0702030302020204" pitchFamily="66" charset="0"/>
              </a:rPr>
              <a:t>Bewegung</a:t>
            </a:r>
            <a:r>
              <a:rPr lang="de-DE" sz="2200" dirty="0">
                <a:latin typeface="Comic Sans MS" panose="030F0702030302020204" pitchFamily="66" charset="0"/>
              </a:rPr>
              <a:t> geben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Sportverein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verschiedenste </a:t>
            </a:r>
            <a:r>
              <a:rPr lang="de-DE" sz="2200" b="1" dirty="0">
                <a:latin typeface="Comic Sans MS" panose="030F0702030302020204" pitchFamily="66" charset="0"/>
              </a:rPr>
              <a:t>Bewegungsspiele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Feinmotorik</a:t>
            </a:r>
            <a:r>
              <a:rPr lang="de-DE" sz="2200" dirty="0">
                <a:latin typeface="Comic Sans MS" panose="030F0702030302020204" pitchFamily="66" charset="0"/>
              </a:rPr>
              <a:t>: basteln, ausschneiden, malen, kneten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Vorsorgeuntersuchungen</a:t>
            </a:r>
            <a:r>
              <a:rPr lang="de-DE" sz="2200" dirty="0">
                <a:latin typeface="Comic Sans MS" panose="030F0702030302020204" pitchFamily="66" charset="0"/>
              </a:rPr>
              <a:t> / Sinneswahrnehmung kontrollieren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ggf. Ergotherapie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285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9456" y="673424"/>
            <a:ext cx="847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Comic Sans MS" panose="030F0702030302020204" pitchFamily="66" charset="0"/>
              </a:rPr>
              <a:t>Erwartungen an ein Schulkind: </a:t>
            </a:r>
          </a:p>
          <a:p>
            <a:r>
              <a:rPr lang="de-DE" sz="3200" dirty="0">
                <a:latin typeface="Comic Sans MS" panose="030F0702030302020204" pitchFamily="66" charset="0"/>
              </a:rPr>
              <a:t>Wann ist mein Kind schulfähig? </a:t>
            </a:r>
          </a:p>
        </p:txBody>
      </p:sp>
      <p:sp>
        <p:nvSpPr>
          <p:cNvPr id="3" name="Rechteck 2"/>
          <p:cNvSpPr/>
          <p:nvPr/>
        </p:nvSpPr>
        <p:spPr>
          <a:xfrm>
            <a:off x="1409886" y="3284984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körper-</a:t>
            </a: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liche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Ent-wick-lung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70026" y="3307159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Fein-motorik</a:t>
            </a:r>
          </a:p>
        </p:txBody>
      </p:sp>
      <p:sp>
        <p:nvSpPr>
          <p:cNvPr id="6" name="Rechteck 5"/>
          <p:cNvSpPr/>
          <p:nvPr/>
        </p:nvSpPr>
        <p:spPr>
          <a:xfrm>
            <a:off x="3858158" y="3284984"/>
            <a:ext cx="1008112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kogni-tive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Lern-voraus-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setzun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-gen</a:t>
            </a:r>
          </a:p>
        </p:txBody>
      </p:sp>
      <p:sp>
        <p:nvSpPr>
          <p:cNvPr id="7" name="Rechteck 6"/>
          <p:cNvSpPr/>
          <p:nvPr/>
        </p:nvSpPr>
        <p:spPr>
          <a:xfrm>
            <a:off x="5226310" y="3283420"/>
            <a:ext cx="1008112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motiva-tionale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Lern-voraus-set-zungen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94462" y="3287363"/>
            <a:ext cx="1080120" cy="17928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Sprachwahr-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neh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mung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algn="ctr"/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962614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emotio-nale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Stabili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-tät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330766" y="3287363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Sozial-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kompe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tenzen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Grafik 3" descr="schulkinder (open clipar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70" y="1736372"/>
            <a:ext cx="2171428" cy="1460317"/>
          </a:xfrm>
          <a:prstGeom prst="rect">
            <a:avLst/>
          </a:prstGeom>
        </p:spPr>
      </p:pic>
      <p:sp>
        <p:nvSpPr>
          <p:cNvPr id="11" name="AutoShape 4" descr="data:image/png;base64,iVBORw0KGgoAAAANSUhEUgAAAB4AAAAeCAYAAAA7MK6iAAAG9klEQVR42p2XWUhVbRSGd14E3agQXURRRDeRFkFZEdgAaXNHm+d5njtZqc0RFZFKNFvRfBkFaRTRAM3jgShKj2nZPGepZ7Dj+tezfnecoPr727DYnr2/733XetewPx3nP66FCxc2WLlypWfNmjV71YrWrl1bofeQWkStRq1SrVzt9OrVq7NWrFiRpNtinL+9Vq1aFbN06dIEBfIqsU/v1cuXL49kZ2dLZmam6LvvxjPe6bpA3VqvWgIY/5cXUs+yZcv8ChoCfMGCBTJz5kyZOnWqTJ48WSZNmmTG3zzj3fz5880R3RdSYj8Yfxz93LlzY7OysnLUwosXLxb9baAZGRmyZ88eOXnypFy4cEGuXbtmdvHiRXvGO9azlj2sB0Mdz502bVrcb0nVwzjdkK8AwXnz5oluEJVLDh48KDdu3JBHjx5JaWmplJeXy7Nnz8yePHkifr9fHjx4INevX5fDhw+L5tr2ggGWWj7Yv5R30aJFuV6vNzBnzpxaZNy8ebNcuXLFyF6+fCnv3r2TDx8+yKdPn+Tz5892//jxoz1/9eqVPH36VB4+fCiXL1+W3NxcSwVYihsA+2eyx6h3Hs1jeNasWTJhwgTJyckRn88nL168kPfv3xvJly9fpKqqSqqrqyUQCJjx99evX80R1uHg48eP5c6dO5KXl2dYyA+2OpH2Q8HNnj07QQuj2CXdtGmTkQJCRABDGAwGJRwOS01NjRkR8jsUCpkTlZWV5uDr169NJTAIAEywlcM/Y8aMRCMdOnRoAyX2qjchpKE1kBfpAIEUUJfw27dvEolEzLZt22Y55pnrAAoQvUt+9epV0QqXiRMnIntILUNp6znTp0/3qDc+imHs2LGyf/9+AyNSIiDKt2/f2h2y6It+Rp3nz5/bO9cByHEaxYqKiuTQoUMyZswYKzgN0jdlypSmEO9VC4wbN46HcuvWLSMinwAAhAIYEUVfVC0yohIEtbW1Rs46nKYQ6YCbN29ai8GhUgeVL8XR5i9SDyLDhg2THTt2WGvgLRsBQN6zZ8/Khg0b7A6we+k+GTJkiPTv3x9Aq2gix1kUqqiosJTxfPfu3QKHDpyI7st09I8KvB40aJCcOHHCPEdmooUUoFOnTsmSJUtsevE3oFzI17dvX+nWrZv06NHDJhcF50qO86hXUlIihYWFxjF+/HgcLnA06SEA0tLS5Ny5cxYxfUkVu8Q4RBooPsDPnDljBaeFKd27d5cOHTpIp06dpGfPnuYgROzFeeSmZi5dumQccClOmaPRRkaNGiUej8cqkEqkH6OJt2zZIklJSdKlSxeTi3GIkwMGDJD27dtLixYtpFWrVtK5c2d7prPaAsA50kaeb9++bRwjR46kLqodTXgNPwYOHPgDcbTU69atk0aNGklsbKy0bt3aJDt27JgkJiZKw4YNpX79+tKkSRNzgny7xKQEYkYrAwWOESNGIHe1oy1UyQ8enj9/3qaOKzV5gpjCat68uTRu3Fg6duwoBw4csPdt2rSxZ/Hx8dKsWTOTnFRAyl4ipl7IO2PUJdZgy5zRo0eX8wOJjh8/bh+CN2/eWDtR1RQK06dt27ZGtGvXLlODC6KWLVsaKVJTA2VlZbYHtXCOIAiG4oIDLs1zgaP5Pa1SR5Bo69atcv/+fZvPSOROrO3bt0uvXr0kPz/fAN2ra9eu0q5dO5N88ODBcu/ePVOINciM80wwOoV2ggMutUxHiyVbvQiQePqSPOM1njIuifrIkSNy9OjR75G6V+/evSU5OdkihZQLYvYQLTKTXwqLqVVXXAHthhRn+PDhSWo+PCYHfNBpeKJ2+5l2oCeZTNEXw4PepiB5Fx0tw4NoyTc1ASkccGlxNrVPonrgVQshBUD0HHlhIwMfcqJAdvcjARGjsri4+HtOWeNKjGI4zOFAv8UmMxxK/u9Hgkt/JOhDf3p6uvTr18/a5+7duyY55O4Ijf4sQuZWrxsl8hIppPQu8m/cuNEwwVaFSvSe+MNBQKdKmr4IIwkLaSHI3dMHEwhQHHAPApBxh5AoSQ2OEimkfLnAIoV12Ok/PYWo9rm6IKALa/v06WOR039UJb3IwGf2usef6KMPhBQS4xJ5169fb3NcW6hWFQ0qbt4vT5wqd5wuylcHgvQc5OR83759dtij6AAmIvfAh0PUA85RvRQSOa0jZcoF1faqoPG/PWnqoI+rizzMUAeAwqBl+GxylKX4IGEM8p1mOOzcudPO2KxlDykDAyww//hAT861EPy6MQQIYHx9UlJSJDU11XoYY7DwjHcoxFr2qJWA8Tf/zsSoVAlKnqEgPsUIqEUoFCSMNp7xTtciq489ddX79/9DcWkkTTXiFI0mUwELFLxUrVLroUrvZWqFvNN1qaz9E8x/AMhKTc3oKUsmAAAAAElFTkSuQmCC"/>
          <p:cNvSpPr>
            <a:spLocks noChangeAspect="1" noChangeArrowheads="1"/>
          </p:cNvSpPr>
          <p:nvPr/>
        </p:nvSpPr>
        <p:spPr bwMode="auto">
          <a:xfrm>
            <a:off x="5721982" y="33470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762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Grundlegende intellektuelle Fähigkeiten: </a:t>
            </a:r>
          </a:p>
        </p:txBody>
      </p:sp>
      <p:sp>
        <p:nvSpPr>
          <p:cNvPr id="3" name="Rechteck 2"/>
          <p:cNvSpPr/>
          <p:nvPr/>
        </p:nvSpPr>
        <p:spPr>
          <a:xfrm>
            <a:off x="1703512" y="1628800"/>
            <a:ext cx="9577064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kein bestimmtes schulisches Wissen nötig!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altersgemäßer aktiver und passiver </a:t>
            </a:r>
            <a:r>
              <a:rPr lang="de-DE" sz="2200" b="1" dirty="0">
                <a:latin typeface="Comic Sans MS" panose="030F0702030302020204" pitchFamily="66" charset="0"/>
              </a:rPr>
              <a:t>Wortschatz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Zahlenverständnis</a:t>
            </a:r>
            <a:r>
              <a:rPr lang="de-DE" sz="2200" dirty="0">
                <a:latin typeface="Comic Sans MS" panose="030F0702030302020204" pitchFamily="66" charset="0"/>
              </a:rPr>
              <a:t> im Zahlenraum bis 5 (zählen, simultan erfassen, Menge benennen)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Farben und einfache Formen </a:t>
            </a:r>
            <a:r>
              <a:rPr lang="de-DE" sz="2200" dirty="0">
                <a:latin typeface="Comic Sans MS" panose="030F0702030302020204" pitchFamily="66" charset="0"/>
              </a:rPr>
              <a:t>erkennen und benennen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Raum – Lage – Beziehungen </a:t>
            </a:r>
            <a:r>
              <a:rPr lang="de-DE" sz="2200" dirty="0">
                <a:latin typeface="Comic Sans MS" panose="030F0702030302020204" pitchFamily="66" charset="0"/>
              </a:rPr>
              <a:t>kennen und benennen (oben, unten 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schlussfolgerndes Denken </a:t>
            </a:r>
            <a:r>
              <a:rPr lang="de-DE" sz="2200" dirty="0">
                <a:latin typeface="Comic Sans MS" panose="030F0702030302020204" pitchFamily="66" charset="0"/>
              </a:rPr>
              <a:t>(Wenn - dann - Beziehung verstehen)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kindgemäßes Erfahrungswissen / </a:t>
            </a:r>
            <a:r>
              <a:rPr lang="de-DE" sz="2200" b="1" dirty="0">
                <a:latin typeface="Comic Sans MS" panose="030F0702030302020204" pitchFamily="66" charset="0"/>
              </a:rPr>
              <a:t>Sachwissen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soziale Handlungsabläufe </a:t>
            </a:r>
            <a:r>
              <a:rPr lang="de-DE" sz="2200" dirty="0">
                <a:latin typeface="Comic Sans MS" panose="030F0702030302020204" pitchFamily="66" charset="0"/>
              </a:rPr>
              <a:t>kennen und verstehen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pic>
        <p:nvPicPr>
          <p:cNvPr id="1026" name="Picture 2" descr="Bildergebnis für würfelspiele">
            <a:extLst>
              <a:ext uri="{FF2B5EF4-FFF2-40B4-BE49-F238E27FC236}">
                <a16:creationId xmlns:a16="http://schemas.microsoft.com/office/drawing/2014/main" id="{7713D21B-D52F-57A0-3598-10C8DF47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33261"/>
            <a:ext cx="2857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907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903634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Fördermöglichkeiten – </a:t>
            </a:r>
            <a:br>
              <a:rPr lang="de-DE" dirty="0">
                <a:latin typeface="Comic Sans MS" panose="030F0702030302020204" pitchFamily="66" charset="0"/>
              </a:rPr>
            </a:br>
            <a:r>
              <a:rPr lang="de-DE" dirty="0">
                <a:latin typeface="Comic Sans MS" panose="030F0702030302020204" pitchFamily="66" charset="0"/>
              </a:rPr>
              <a:t>Grundlegende intellektuelle Fähigkeiten: </a:t>
            </a:r>
          </a:p>
        </p:txBody>
      </p:sp>
      <p:sp>
        <p:nvSpPr>
          <p:cNvPr id="3" name="Rechteck 2"/>
          <p:cNvSpPr/>
          <p:nvPr/>
        </p:nvSpPr>
        <p:spPr>
          <a:xfrm>
            <a:off x="1415480" y="1268760"/>
            <a:ext cx="105131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zum Fragen und Entdecken anregen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Dinge des Alltags erforschen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selbst Lösungen suchen </a:t>
            </a:r>
            <a:r>
              <a:rPr lang="de-DE" sz="2200" dirty="0">
                <a:latin typeface="Comic Sans MS" panose="030F0702030302020204" pitchFamily="66" charset="0"/>
              </a:rPr>
              <a:t>lassen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Interesse an der Umwelt </a:t>
            </a:r>
            <a:r>
              <a:rPr lang="de-DE" sz="2200" dirty="0">
                <a:latin typeface="Comic Sans MS" panose="030F0702030302020204" pitchFamily="66" charset="0"/>
              </a:rPr>
              <a:t>und an der Umgebung wecken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Vorbild beim Problemlösen </a:t>
            </a:r>
            <a:r>
              <a:rPr lang="de-DE" sz="2200" dirty="0">
                <a:latin typeface="Comic Sans MS" panose="030F0702030302020204" pitchFamily="66" charset="0"/>
              </a:rPr>
              <a:t>sein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vernünftige </a:t>
            </a:r>
            <a:r>
              <a:rPr lang="de-DE" sz="2200" b="1" dirty="0">
                <a:latin typeface="Comic Sans MS" panose="030F0702030302020204" pitchFamily="66" charset="0"/>
              </a:rPr>
              <a:t>Auswahl und Begrenzung von Fernsehen</a:t>
            </a:r>
            <a:r>
              <a:rPr lang="de-DE" sz="2200" dirty="0">
                <a:latin typeface="Comic Sans MS" panose="030F0702030302020204" pitchFamily="66" charset="0"/>
              </a:rPr>
              <a:t>, Videospielen, etc…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miteinander </a:t>
            </a:r>
            <a:r>
              <a:rPr lang="de-DE" sz="2200" b="1" dirty="0">
                <a:latin typeface="Comic Sans MS" panose="030F0702030302020204" pitchFamily="66" charset="0"/>
              </a:rPr>
              <a:t>Kindersendungen</a:t>
            </a:r>
            <a:r>
              <a:rPr lang="de-DE" sz="2200" dirty="0">
                <a:latin typeface="Comic Sans MS" panose="030F0702030302020204" pitchFamily="66" charset="0"/>
              </a:rPr>
              <a:t> ansehen, die Lehrreiches senden und Wichtiges besprechen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die </a:t>
            </a:r>
            <a:r>
              <a:rPr lang="de-DE" sz="2200" b="1" dirty="0">
                <a:latin typeface="Comic Sans MS" panose="030F0702030302020204" pitchFamily="66" charset="0"/>
              </a:rPr>
              <a:t>Natur</a:t>
            </a:r>
            <a:r>
              <a:rPr lang="de-DE" sz="2200" dirty="0">
                <a:latin typeface="Comic Sans MS" panose="030F0702030302020204" pitchFamily="66" charset="0"/>
              </a:rPr>
              <a:t> beobachten, Farben, Formen und Düfte</a:t>
            </a:r>
          </a:p>
          <a:p>
            <a:pPr>
              <a:lnSpc>
                <a:spcPct val="150000"/>
              </a:lnSpc>
            </a:pPr>
            <a:r>
              <a:rPr lang="de-DE" sz="2200" dirty="0">
                <a:latin typeface="Comic Sans MS" panose="030F0702030302020204" pitchFamily="66" charset="0"/>
              </a:rPr>
              <a:t>    entdecken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pic>
        <p:nvPicPr>
          <p:cNvPr id="1026" name="Picture 2" descr="Bildergebnis für kind forscht">
            <a:extLst>
              <a:ext uri="{FF2B5EF4-FFF2-40B4-BE49-F238E27FC236}">
                <a16:creationId xmlns:a16="http://schemas.microsoft.com/office/drawing/2014/main" id="{6F8FE0A1-88F0-CA03-CB41-189DE2739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268760"/>
            <a:ext cx="2542966" cy="172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973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87610"/>
          </a:xfrm>
        </p:spPr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Kognitive und motivationale Lernvoraussetzungen</a:t>
            </a:r>
            <a:r>
              <a:rPr lang="de-DE" dirty="0">
                <a:latin typeface="AR CENA" panose="02000000000000000000" pitchFamily="2" charset="0"/>
              </a:rPr>
              <a:t>: </a:t>
            </a:r>
          </a:p>
        </p:txBody>
      </p:sp>
      <p:sp>
        <p:nvSpPr>
          <p:cNvPr id="3" name="Rechteck 2"/>
          <p:cNvSpPr/>
          <p:nvPr/>
        </p:nvSpPr>
        <p:spPr>
          <a:xfrm>
            <a:off x="1415480" y="1052737"/>
            <a:ext cx="10225136" cy="5119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Schulanfänger sollten ein </a:t>
            </a:r>
            <a:r>
              <a:rPr lang="de-DE" sz="2000" b="1" dirty="0">
                <a:latin typeface="Comic Sans MS" panose="030F0702030302020204" pitchFamily="66" charset="0"/>
              </a:rPr>
              <a:t>grundsätzliches Interesse, Neugier                                   und Freude</a:t>
            </a:r>
            <a:r>
              <a:rPr lang="de-DE" sz="2000" dirty="0">
                <a:latin typeface="Comic Sans MS" panose="030F0702030302020204" pitchFamily="66" charset="0"/>
              </a:rPr>
              <a:t> am Lernen haben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altersgemäße </a:t>
            </a:r>
            <a:r>
              <a:rPr lang="de-DE" sz="2000" b="1" dirty="0">
                <a:latin typeface="Comic Sans MS" panose="030F0702030302020204" pitchFamily="66" charset="0"/>
              </a:rPr>
              <a:t>Ausdauer</a:t>
            </a:r>
            <a:r>
              <a:rPr lang="de-DE" sz="2000" dirty="0">
                <a:latin typeface="Comic Sans MS" panose="030F0702030302020204" pitchFamily="66" charset="0"/>
              </a:rPr>
              <a:t>, um ein Ziel zu erreichen (15 - 20 min)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altersgemäße </a:t>
            </a:r>
            <a:r>
              <a:rPr lang="de-DE" sz="2000" b="1" dirty="0">
                <a:latin typeface="Comic Sans MS" panose="030F0702030302020204" pitchFamily="66" charset="0"/>
              </a:rPr>
              <a:t>Konzentrationsfähigkeit</a:t>
            </a:r>
            <a:r>
              <a:rPr lang="de-DE" sz="2000" dirty="0">
                <a:latin typeface="Comic Sans MS" panose="030F0702030302020204" pitchFamily="66" charset="0"/>
              </a:rPr>
              <a:t> (in Abhängigkeit vom Schwierigkeitsgrad der Aufgabenstellung und der möglichen Störfaktoren)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altersgemäße </a:t>
            </a:r>
            <a:r>
              <a:rPr lang="de-DE" sz="2000" b="1" dirty="0">
                <a:latin typeface="Comic Sans MS" panose="030F0702030302020204" pitchFamily="66" charset="0"/>
              </a:rPr>
              <a:t>Anstrengungsbereitschaft</a:t>
            </a:r>
            <a:r>
              <a:rPr lang="de-DE" sz="2000" dirty="0">
                <a:latin typeface="Comic Sans MS" panose="030F0702030302020204" pitchFamily="66" charset="0"/>
              </a:rPr>
              <a:t> (körperlich und mental, in Abhängigkeit von der Tageszeit und Gesamtbelastung)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Abhängigkeit von extrinsischen Verstärkern sollte übergehen in </a:t>
            </a:r>
            <a:r>
              <a:rPr lang="de-DE" sz="2000" b="1" dirty="0">
                <a:latin typeface="Comic Sans MS" panose="030F0702030302020204" pitchFamily="66" charset="0"/>
              </a:rPr>
              <a:t>intrinsische Motivation</a:t>
            </a:r>
            <a:r>
              <a:rPr lang="de-DE" sz="2000" dirty="0">
                <a:latin typeface="Comic Sans MS" panose="030F0702030302020204" pitchFamily="66" charset="0"/>
              </a:rPr>
              <a:t> (Freude am Wissenszuwachs, am Erfolg…)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insgesamt </a:t>
            </a:r>
            <a:r>
              <a:rPr lang="de-DE" sz="2000" b="1" dirty="0">
                <a:latin typeface="Comic Sans MS" panose="030F0702030302020204" pitchFamily="66" charset="0"/>
              </a:rPr>
              <a:t>große Hoffnung auf Erfolg </a:t>
            </a:r>
            <a:r>
              <a:rPr lang="de-DE" sz="2000" dirty="0">
                <a:latin typeface="Comic Sans MS" panose="030F0702030302020204" pitchFamily="66" charset="0"/>
              </a:rPr>
              <a:t>und geringe Angst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vor Misserfolg  </a:t>
            </a:r>
          </a:p>
        </p:txBody>
      </p:sp>
      <p:pic>
        <p:nvPicPr>
          <p:cNvPr id="8194" name="Picture 2" descr="Bildergebnis für kind konzentration fördern">
            <a:extLst>
              <a:ext uri="{FF2B5EF4-FFF2-40B4-BE49-F238E27FC236}">
                <a16:creationId xmlns:a16="http://schemas.microsoft.com/office/drawing/2014/main" id="{8E5218F1-7607-2B09-FEE2-E4BF9141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84" y="1030221"/>
            <a:ext cx="2017631" cy="14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434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764704"/>
            <a:ext cx="9829800" cy="936104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Fördermöglichkeiten – </a:t>
            </a:r>
            <a:br>
              <a:rPr lang="de-DE" dirty="0">
                <a:latin typeface="Comic Sans MS" panose="030F0702030302020204" pitchFamily="66" charset="0"/>
              </a:rPr>
            </a:br>
            <a:r>
              <a:rPr lang="de-DE" dirty="0">
                <a:latin typeface="Comic Sans MS" panose="030F0702030302020204" pitchFamily="66" charset="0"/>
              </a:rPr>
              <a:t>kognitive und motivationale Lernvoraussetzungen: </a:t>
            </a:r>
          </a:p>
        </p:txBody>
      </p:sp>
      <p:sp>
        <p:nvSpPr>
          <p:cNvPr id="3" name="Rechteck 2"/>
          <p:cNvSpPr/>
          <p:nvPr/>
        </p:nvSpPr>
        <p:spPr>
          <a:xfrm>
            <a:off x="1415480" y="1844824"/>
            <a:ext cx="10186098" cy="3591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Arbeiten zu Ende bringen </a:t>
            </a:r>
            <a:r>
              <a:rPr lang="de-DE" sz="2200" dirty="0">
                <a:latin typeface="Comic Sans MS" panose="030F0702030302020204" pitchFamily="66" charset="0"/>
              </a:rPr>
              <a:t>lassen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kleine Schritte und Endleistung aufrichtig würdigen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Fortschritte loben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Stolz</a:t>
            </a:r>
            <a:r>
              <a:rPr lang="de-DE" sz="2200" dirty="0">
                <a:latin typeface="Comic Sans MS" panose="030F0702030302020204" pitchFamily="66" charset="0"/>
              </a:rPr>
              <a:t> auf die eigene Leistung vermitteln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den Kindern </a:t>
            </a:r>
            <a:r>
              <a:rPr lang="de-DE" sz="2200" b="1" dirty="0">
                <a:latin typeface="Comic Sans MS" panose="030F0702030302020204" pitchFamily="66" charset="0"/>
              </a:rPr>
              <a:t>keine Tätigkeiten abnehmen</a:t>
            </a:r>
            <a:r>
              <a:rPr lang="de-DE" sz="2200" dirty="0">
                <a:latin typeface="Comic Sans MS" panose="030F0702030302020204" pitchFamily="66" charset="0"/>
              </a:rPr>
              <a:t>, die sie auch selbst tun können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die Kinder bei </a:t>
            </a:r>
            <a:r>
              <a:rPr lang="de-DE" sz="2200" b="1" dirty="0">
                <a:latin typeface="Comic Sans MS" panose="030F0702030302020204" pitchFamily="66" charset="0"/>
              </a:rPr>
              <a:t>täglichen Hausarbeiten</a:t>
            </a:r>
            <a:r>
              <a:rPr lang="de-DE" sz="2200" dirty="0">
                <a:latin typeface="Comic Sans MS" panose="030F0702030302020204" pitchFamily="66" charset="0"/>
              </a:rPr>
              <a:t>, bei Einkäufen usw. mit einbeziehen, ihnen kleine Aufgaben geben</a:t>
            </a:r>
          </a:p>
        </p:txBody>
      </p:sp>
      <p:pic>
        <p:nvPicPr>
          <p:cNvPr id="9218" name="Picture 2" descr="Bildergebnis für kind arbeitet">
            <a:extLst>
              <a:ext uri="{FF2B5EF4-FFF2-40B4-BE49-F238E27FC236}">
                <a16:creationId xmlns:a16="http://schemas.microsoft.com/office/drawing/2014/main" id="{F705E906-2D40-62AC-36B6-8AB01EEC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060848"/>
            <a:ext cx="2049194" cy="15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449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9456" y="673424"/>
            <a:ext cx="847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Comic Sans MS" panose="030F0702030302020204" pitchFamily="66" charset="0"/>
              </a:rPr>
              <a:t>Erwartungen an ein Schulkind: </a:t>
            </a:r>
          </a:p>
          <a:p>
            <a:r>
              <a:rPr lang="de-DE" sz="3200" dirty="0">
                <a:latin typeface="Comic Sans MS" panose="030F0702030302020204" pitchFamily="66" charset="0"/>
              </a:rPr>
              <a:t>Wann ist mein Kind schulfähig? </a:t>
            </a:r>
          </a:p>
        </p:txBody>
      </p:sp>
      <p:sp>
        <p:nvSpPr>
          <p:cNvPr id="3" name="Rechteck 2"/>
          <p:cNvSpPr/>
          <p:nvPr/>
        </p:nvSpPr>
        <p:spPr>
          <a:xfrm>
            <a:off x="1409886" y="3284984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körper-</a:t>
            </a: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liche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Ent-wick-lung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34022" y="3284984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Fein-motorik</a:t>
            </a:r>
          </a:p>
        </p:txBody>
      </p:sp>
      <p:sp>
        <p:nvSpPr>
          <p:cNvPr id="6" name="Rechteck 5"/>
          <p:cNvSpPr/>
          <p:nvPr/>
        </p:nvSpPr>
        <p:spPr>
          <a:xfrm>
            <a:off x="3858158" y="3284984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kogni-tive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Lern-voraus-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setzun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-gen</a:t>
            </a:r>
          </a:p>
        </p:txBody>
      </p:sp>
      <p:sp>
        <p:nvSpPr>
          <p:cNvPr id="7" name="Rechteck 6"/>
          <p:cNvSpPr/>
          <p:nvPr/>
        </p:nvSpPr>
        <p:spPr>
          <a:xfrm>
            <a:off x="5226310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motiva-tionale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Lern-voraus-set-zungen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94462" y="3283420"/>
            <a:ext cx="1008112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Sprachwahr-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neh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mung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962614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emotio-nale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Stabili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-tät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330766" y="3287363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Sozial-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kompe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tenzen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Grafik 3" descr="schulkinder (open clipar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70" y="1736372"/>
            <a:ext cx="2171428" cy="1460317"/>
          </a:xfrm>
          <a:prstGeom prst="rect">
            <a:avLst/>
          </a:prstGeom>
        </p:spPr>
      </p:pic>
      <p:sp>
        <p:nvSpPr>
          <p:cNvPr id="11" name="AutoShape 4" descr="data:image/png;base64,iVBORw0KGgoAAAANSUhEUgAAAB4AAAAeCAYAAAA7MK6iAAAG9klEQVR42p2XWUhVbRSGd14E3agQXURRRDeRFkFZEdgAaXNHm+d5njtZqc0RFZFKNFvRfBkFaRTRAM3jgShKj2nZPGepZ7Dj+tezfnecoPr727DYnr2/733XetewPx3nP66FCxc2WLlypWfNmjV71YrWrl1bofeQWkStRq1SrVzt9OrVq7NWrFiRpNtinL+9Vq1aFbN06dIEBfIqsU/v1cuXL49kZ2dLZmam6LvvxjPe6bpA3VqvWgIY/5cXUs+yZcv8ChoCfMGCBTJz5kyZOnWqTJ48WSZNmmTG3zzj3fz5880R3RdSYj8Yfxz93LlzY7OysnLUwosXLxb9baAZGRmyZ88eOXnypFy4cEGuXbtmdvHiRXvGO9azlj2sB0Mdz502bVrcb0nVwzjdkK8AwXnz5oluEJVLDh48KDdu3JBHjx5JaWmplJeXy7Nnz8yePHkifr9fHjx4INevX5fDhw+L5tr2ggGWWj7Yv5R30aJFuV6vNzBnzpxaZNy8ebNcuXLFyF6+fCnv3r2TDx8+yKdPn+Tz5892//jxoz1/9eqVPH36VB4+fCiXL1+W3NxcSwVYihsA+2eyx6h3Hs1jeNasWTJhwgTJyckRn88nL168kPfv3xvJly9fpKqqSqqrqyUQCJjx99evX80R1uHg48eP5c6dO5KXl2dYyA+2OpH2Q8HNnj07QQuj2CXdtGmTkQJCRABDGAwGJRwOS01NjRkR8jsUCpkTlZWV5uDr169NJTAIAEywlcM/Y8aMRCMdOnRoAyX2qjchpKE1kBfpAIEUUJfw27dvEolEzLZt22Y55pnrAAoQvUt+9epV0QqXiRMnIntILUNp6znTp0/3qDc+imHs2LGyf/9+AyNSIiDKt2/f2h2y6It+Rp3nz5/bO9cByHEaxYqKiuTQoUMyZswYKzgN0jdlypSmEO9VC4wbN46HcuvWLSMinwAAhAIYEUVfVC0yohIEtbW1Rs46nKYQ6YCbN29ai8GhUgeVL8XR5i9SDyLDhg2THTt2WGvgLRsBQN6zZ8/Khg0b7A6we+k+GTJkiPTv3x9Aq2gix1kUqqiosJTxfPfu3QKHDpyI7st09I8KvB40aJCcOHHCPEdmooUUoFOnTsmSJUtsevE3oFzI17dvX+nWrZv06NHDJhcF50qO86hXUlIihYWFxjF+/HgcLnA06SEA0tLS5Ny5cxYxfUkVu8Q4RBooPsDPnDljBaeFKd27d5cOHTpIp06dpGfPnuYgROzFeeSmZi5dumQccClOmaPRRkaNGiUej8cqkEqkH6OJt2zZIklJSdKlSxeTi3GIkwMGDJD27dtLixYtpFWrVtK5c2d7prPaAsA50kaeb9++bRwjR46kLqodTXgNPwYOHPgDcbTU69atk0aNGklsbKy0bt3aJDt27JgkJiZKw4YNpX79+tKkSRNzgny7xKQEYkYrAwWOESNGIHe1oy1UyQ8enj9/3qaOKzV5gpjCat68uTRu3Fg6duwoBw4csPdt2rSxZ/Hx8dKsWTOTnFRAyl4ipl7IO2PUJdZgy5zRo0eX8wOJjh8/bh+CN2/eWDtR1RQK06dt27ZGtGvXLlODC6KWLVsaKVJTA2VlZbYHtXCOIAiG4oIDLs1zgaP5Pa1SR5Bo69atcv/+fZvPSOROrO3bt0uvXr0kPz/fAN2ra9eu0q5dO5N88ODBcu/ePVOINciM80wwOoV2ggMutUxHiyVbvQiQePqSPOM1njIuifrIkSNy9OjR75G6V+/evSU5OdkihZQLYvYQLTKTXwqLqVVXXAHthhRn+PDhSWo+PCYHfNBpeKJ2+5l2oCeZTNEXw4PepiB5Fx0tw4NoyTc1ASkccGlxNrVPonrgVQshBUD0HHlhIwMfcqJAdvcjARGjsri4+HtOWeNKjGI4zOFAv8UmMxxK/u9Hgkt/JOhDf3p6uvTr18/a5+7duyY55O4Ijf4sQuZWrxsl8hIppPQu8m/cuNEwwVaFSvSe+MNBQKdKmr4IIwkLaSHI3dMHEwhQHHAPApBxh5AoSQ2OEimkfLnAIoV12Ok/PYWo9rm6IKALa/v06WOR039UJb3IwGf2usef6KMPhBQS4xJ5169fb3NcW6hWFQ0qbt4vT5wqd5wuylcHgvQc5OR83759dtij6AAmIvfAh0PUA85RvRQSOa0jZcoF1faqoPG/PWnqoI+rizzMUAeAwqBl+GxylKX4IGEM8p1mOOzcudPO2KxlDykDAyww//hAT861EPy6MQQIYHx9UlJSJDU11XoYY7DwjHcoxFr2qJWA8Tf/zsSoVAlKnqEgPsUIqEUoFCSMNp7xTtciq489ddX79/9DcWkkTTXiFI0mUwELFLxUrVLroUrvZWqFvNN1qaz9E8x/AMhKTc3oKUsmAAAAAElFTkSuQmCC"/>
          <p:cNvSpPr>
            <a:spLocks noChangeAspect="1" noChangeArrowheads="1"/>
          </p:cNvSpPr>
          <p:nvPr/>
        </p:nvSpPr>
        <p:spPr bwMode="auto">
          <a:xfrm>
            <a:off x="5721982" y="33470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588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Sprachwahrnehmungsleistung: </a:t>
            </a:r>
          </a:p>
        </p:txBody>
      </p:sp>
      <p:sp>
        <p:nvSpPr>
          <p:cNvPr id="3" name="Rechteck 2"/>
          <p:cNvSpPr/>
          <p:nvPr/>
        </p:nvSpPr>
        <p:spPr>
          <a:xfrm>
            <a:off x="1703512" y="1628800"/>
            <a:ext cx="99371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wichtige Voraussetzung für den Lese-Schreibprozess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erkennen von </a:t>
            </a:r>
            <a:r>
              <a:rPr lang="de-DE" sz="2200" b="1" dirty="0">
                <a:latin typeface="Comic Sans MS" panose="030F0702030302020204" pitchFamily="66" charset="0"/>
              </a:rPr>
              <a:t>Geräuschen und Lauten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richtiges Nachahmen </a:t>
            </a:r>
            <a:r>
              <a:rPr lang="de-DE" sz="2200" dirty="0">
                <a:latin typeface="Comic Sans MS" panose="030F0702030302020204" pitchFamily="66" charset="0"/>
              </a:rPr>
              <a:t>von Geräuschen, Rhythmen, Reimen und Lauten, auch in einer bestimmten Reihenfolge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altersgemäße </a:t>
            </a:r>
            <a:r>
              <a:rPr lang="de-DE" sz="2200" b="1" dirty="0">
                <a:latin typeface="Comic Sans MS" panose="030F0702030302020204" pitchFamily="66" charset="0"/>
              </a:rPr>
              <a:t>Entwicklung der Sprechmotorik </a:t>
            </a:r>
            <a:r>
              <a:rPr lang="de-DE" sz="2200" dirty="0">
                <a:latin typeface="Comic Sans MS" panose="030F0702030302020204" pitchFamily="66" charset="0"/>
              </a:rPr>
              <a:t>(evtl. Logopädie)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altersgemäße </a:t>
            </a:r>
            <a:r>
              <a:rPr lang="de-DE" sz="2200" b="1" dirty="0">
                <a:latin typeface="Comic Sans MS" panose="030F0702030302020204" pitchFamily="66" charset="0"/>
              </a:rPr>
              <a:t>Entwicklung der grammatikalischen Kompetenz </a:t>
            </a:r>
            <a:r>
              <a:rPr lang="de-DE" sz="2200" dirty="0">
                <a:latin typeface="Comic Sans MS" panose="030F0702030302020204" pitchFamily="66" charset="0"/>
              </a:rPr>
              <a:t>(z. B. richtige Verwendung der Artikel und Verbformen, bilden von kleinen Sätzen)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2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pic>
        <p:nvPicPr>
          <p:cNvPr id="2050" name="Picture 2" descr="Bildergebnis für kind sprechen">
            <a:extLst>
              <a:ext uri="{FF2B5EF4-FFF2-40B4-BE49-F238E27FC236}">
                <a16:creationId xmlns:a16="http://schemas.microsoft.com/office/drawing/2014/main" id="{E49ACE8F-FA71-343D-4944-FEF6435F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392" y="366903"/>
            <a:ext cx="19907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707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903634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Fördermöglichkeiten – </a:t>
            </a:r>
            <a:br>
              <a:rPr lang="de-DE" dirty="0">
                <a:latin typeface="Comic Sans MS" panose="030F0702030302020204" pitchFamily="66" charset="0"/>
              </a:rPr>
            </a:br>
            <a:r>
              <a:rPr lang="de-DE" dirty="0">
                <a:latin typeface="Comic Sans MS" panose="030F0702030302020204" pitchFamily="66" charset="0"/>
              </a:rPr>
              <a:t>Sprachwahrnehmungsleistung: </a:t>
            </a:r>
          </a:p>
        </p:txBody>
      </p:sp>
      <p:sp>
        <p:nvSpPr>
          <p:cNvPr id="3" name="Rechteck 2"/>
          <p:cNvSpPr/>
          <p:nvPr/>
        </p:nvSpPr>
        <p:spPr>
          <a:xfrm>
            <a:off x="1631505" y="1268760"/>
            <a:ext cx="943304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Vorbild</a:t>
            </a:r>
            <a:r>
              <a:rPr lang="de-DE" sz="2200" dirty="0">
                <a:latin typeface="Comic Sans MS" panose="030F0702030302020204" pitchFamily="66" charset="0"/>
              </a:rPr>
              <a:t> sein mit der eigenen Sprache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gemeinsam </a:t>
            </a:r>
            <a:r>
              <a:rPr lang="de-DE" sz="2200" b="1" dirty="0">
                <a:latin typeface="Comic Sans MS" panose="030F0702030302020204" pitchFamily="66" charset="0"/>
              </a:rPr>
              <a:t>Bilderbücher</a:t>
            </a:r>
            <a:r>
              <a:rPr lang="de-DE" sz="2200" dirty="0">
                <a:latin typeface="Comic Sans MS" panose="030F0702030302020204" pitchFamily="66" charset="0"/>
              </a:rPr>
              <a:t> anschauen und darüber sprechen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einfache </a:t>
            </a:r>
            <a:r>
              <a:rPr lang="de-DE" sz="2200" b="1" dirty="0">
                <a:latin typeface="Comic Sans MS" panose="030F0702030302020204" pitchFamily="66" charset="0"/>
              </a:rPr>
              <a:t>Geschichten vorlesen</a:t>
            </a:r>
            <a:r>
              <a:rPr lang="de-DE" sz="2200" dirty="0">
                <a:latin typeface="Comic Sans MS" panose="030F0702030302020204" pitchFamily="66" charset="0"/>
              </a:rPr>
              <a:t>, Interesse an Büchern wecken (Besuch der Bücherei)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miteinander </a:t>
            </a:r>
            <a:r>
              <a:rPr lang="de-DE" sz="2200" b="1" dirty="0">
                <a:latin typeface="Comic Sans MS" panose="030F0702030302020204" pitchFamily="66" charset="0"/>
              </a:rPr>
              <a:t>Dinge betrachten und beschreiben</a:t>
            </a:r>
            <a:r>
              <a:rPr lang="de-DE" sz="2200" dirty="0">
                <a:latin typeface="Comic Sans MS" panose="030F0702030302020204" pitchFamily="66" charset="0"/>
              </a:rPr>
              <a:t>, evtl. auch in Rätseln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den </a:t>
            </a:r>
            <a:r>
              <a:rPr lang="de-DE" sz="2200" b="1" dirty="0">
                <a:latin typeface="Comic Sans MS" panose="030F0702030302020204" pitchFamily="66" charset="0"/>
              </a:rPr>
              <a:t>Kindern interessiert zuhören</a:t>
            </a:r>
            <a:r>
              <a:rPr lang="de-DE" sz="2200" dirty="0">
                <a:latin typeface="Comic Sans MS" panose="030F0702030302020204" pitchFamily="66" charset="0"/>
              </a:rPr>
              <a:t>, sich von ihnen erzählen lassen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Reim- und Klatschspiele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deutlich sprechen (</a:t>
            </a:r>
            <a:r>
              <a:rPr lang="de-DE" sz="2200" dirty="0">
                <a:latin typeface="Comic Sans MS" panose="030F0702030302020204" pitchFamily="66" charset="0"/>
              </a:rPr>
              <a:t>ggf. </a:t>
            </a:r>
            <a:r>
              <a:rPr lang="de-DE" sz="2200" b="1" dirty="0">
                <a:latin typeface="Comic Sans MS" panose="030F0702030302020204" pitchFamily="66" charset="0"/>
              </a:rPr>
              <a:t>Logopädie)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pic>
        <p:nvPicPr>
          <p:cNvPr id="3074" name="Picture 2" descr="Bildergebnis für kind logopädie">
            <a:extLst>
              <a:ext uri="{FF2B5EF4-FFF2-40B4-BE49-F238E27FC236}">
                <a16:creationId xmlns:a16="http://schemas.microsoft.com/office/drawing/2014/main" id="{46F283B1-301F-F955-6223-FCA2267B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60649"/>
            <a:ext cx="2397195" cy="16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58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1664" y="533400"/>
            <a:ext cx="7315200" cy="735360"/>
          </a:xfrm>
        </p:spPr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>
                <a:solidFill>
                  <a:srgbClr val="404040"/>
                </a:solidFill>
                <a:latin typeface="Comic Sans MS" panose="030F0702030302020204" pitchFamily="66" charset="0"/>
              </a:rPr>
              <a:t>Inhalt:</a:t>
            </a: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71664" y="1484784"/>
            <a:ext cx="8647856" cy="3528392"/>
          </a:xfrm>
        </p:spPr>
        <p:txBody>
          <a:bodyPr>
            <a:normAutofit/>
          </a:bodyPr>
          <a:lstStyle/>
          <a:p>
            <a:pPr marL="342900" indent="-342900" algn="l" defTabSz="9144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omic Sans MS" panose="030F0702030302020204" pitchFamily="66" charset="0"/>
                <a:cs typeface="Arial" panose="020B0604020202020204" pitchFamily="34" charset="0"/>
              </a:rPr>
              <a:t>Vorstellung der Grundschule Egmating - Oberpframmern</a:t>
            </a:r>
          </a:p>
          <a:p>
            <a:pPr marL="342900" indent="-342900" algn="l" defTabSz="9144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omic Sans MS" panose="030F0702030302020204" pitchFamily="66" charset="0"/>
                <a:cs typeface="Arial" panose="020B0604020202020204" pitchFamily="34" charset="0"/>
              </a:rPr>
              <a:t>Wer darf ab September 2025 in die Schule?</a:t>
            </a:r>
          </a:p>
          <a:p>
            <a:pPr marL="342900" indent="-342900" algn="l" defTabSz="9144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omic Sans MS" panose="030F0702030302020204" pitchFamily="66" charset="0"/>
                <a:cs typeface="Arial" panose="020B0604020202020204" pitchFamily="34" charset="0"/>
              </a:rPr>
              <a:t>Erwartungen an ein Schulkind</a:t>
            </a:r>
          </a:p>
          <a:p>
            <a:pPr marL="342900" indent="-342900" algn="l" defTabSz="914400">
              <a:spcBef>
                <a:spcPts val="1800"/>
              </a:spcBef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9456" y="673424"/>
            <a:ext cx="847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Comic Sans MS" panose="030F0702030302020204" pitchFamily="66" charset="0"/>
              </a:rPr>
              <a:t>Erwartungen an ein Schulkind: </a:t>
            </a:r>
          </a:p>
          <a:p>
            <a:r>
              <a:rPr lang="de-DE" sz="3200" dirty="0">
                <a:latin typeface="Comic Sans MS" panose="030F0702030302020204" pitchFamily="66" charset="0"/>
              </a:rPr>
              <a:t>Wann ist mein Kind schulfähig? </a:t>
            </a:r>
          </a:p>
        </p:txBody>
      </p:sp>
      <p:sp>
        <p:nvSpPr>
          <p:cNvPr id="3" name="Rechteck 2"/>
          <p:cNvSpPr/>
          <p:nvPr/>
        </p:nvSpPr>
        <p:spPr>
          <a:xfrm>
            <a:off x="1438215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körper-</a:t>
            </a: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liche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Ent-wick-lung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70026" y="3313545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Fein-motorik</a:t>
            </a:r>
          </a:p>
        </p:txBody>
      </p:sp>
      <p:sp>
        <p:nvSpPr>
          <p:cNvPr id="6" name="Rechteck 5"/>
          <p:cNvSpPr/>
          <p:nvPr/>
        </p:nvSpPr>
        <p:spPr>
          <a:xfrm>
            <a:off x="3858158" y="3284984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kogni-tive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Lern-voraus-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setzun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-gen</a:t>
            </a:r>
          </a:p>
        </p:txBody>
      </p:sp>
      <p:sp>
        <p:nvSpPr>
          <p:cNvPr id="7" name="Rechteck 6"/>
          <p:cNvSpPr/>
          <p:nvPr/>
        </p:nvSpPr>
        <p:spPr>
          <a:xfrm>
            <a:off x="5226310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motiva-tionale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Lern-voraus-set-zungen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94462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Sprachwahr-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neh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mung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962614" y="3283420"/>
            <a:ext cx="1008112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emotio-nale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Stabili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-tät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330766" y="3287363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Sozial-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kompe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tenzen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Grafik 3" descr="schulkinder (open clipar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70" y="1736372"/>
            <a:ext cx="2171428" cy="1460317"/>
          </a:xfrm>
          <a:prstGeom prst="rect">
            <a:avLst/>
          </a:prstGeom>
        </p:spPr>
      </p:pic>
      <p:sp>
        <p:nvSpPr>
          <p:cNvPr id="11" name="AutoShape 4" descr="data:image/png;base64,iVBORw0KGgoAAAANSUhEUgAAAB4AAAAeCAYAAAA7MK6iAAAG9klEQVR42p2XWUhVbRSGd14E3agQXURRRDeRFkFZEdgAaXNHm+d5njtZqc0RFZFKNFvRfBkFaRTRAM3jgShKj2nZPGepZ7Dj+tezfnecoPr727DYnr2/733XetewPx3nP66FCxc2WLlypWfNmjV71YrWrl1bofeQWkStRq1SrVzt9OrVq7NWrFiRpNtinL+9Vq1aFbN06dIEBfIqsU/v1cuXL49kZ2dLZmam6LvvxjPe6bpA3VqvWgIY/5cXUs+yZcv8ChoCfMGCBTJz5kyZOnWqTJ48WSZNmmTG3zzj3fz5880R3RdSYj8Yfxz93LlzY7OysnLUwosXLxb9baAZGRmyZ88eOXnypFy4cEGuXbtmdvHiRXvGO9azlj2sB0Mdz502bVrcb0nVwzjdkK8AwXnz5oluEJVLDh48KDdu3JBHjx5JaWmplJeXy7Nnz8yePHkifr9fHjx4INevX5fDhw+L5tr2ggGWWj7Yv5R30aJFuV6vNzBnzpxaZNy8ebNcuXLFyF6+fCnv3r2TDx8+yKdPn+Tz5892//jxoz1/9eqVPH36VB4+fCiXL1+W3NxcSwVYihsA+2eyx6h3Hs1jeNasWTJhwgTJyckRn88nL168kPfv3xvJly9fpKqqSqqrqyUQCJjx99evX80R1uHg48eP5c6dO5KXl2dYyA+2OpH2Q8HNnj07QQuj2CXdtGmTkQJCRABDGAwGJRwOS01NjRkR8jsUCpkTlZWV5uDr169NJTAIAEywlcM/Y8aMRCMdOnRoAyX2qjchpKE1kBfpAIEUUJfw27dvEolEzLZt22Y55pnrAAoQvUt+9epV0QqXiRMnIntILUNp6znTp0/3qDc+imHs2LGyf/9+AyNSIiDKt2/f2h2y6It+Rp3nz5/bO9cByHEaxYqKiuTQoUMyZswYKzgN0jdlypSmEO9VC4wbN46HcuvWLSMinwAAhAIYEUVfVC0yohIEtbW1Rs46nKYQ6YCbN29ai8GhUgeVL8XR5i9SDyLDhg2THTt2WGvgLRsBQN6zZ8/Khg0b7A6we+k+GTJkiPTv3x9Aq2gix1kUqqiosJTxfPfu3QKHDpyI7st09I8KvB40aJCcOHHCPEdmooUUoFOnTsmSJUtsevE3oFzI17dvX+nWrZv06NHDJhcF50qO86hXUlIihYWFxjF+/HgcLnA06SEA0tLS5Ny5cxYxfUkVu8Q4RBooPsDPnDljBaeFKd27d5cOHTpIp06dpGfPnuYgROzFeeSmZi5dumQccClOmaPRRkaNGiUej8cqkEqkH6OJt2zZIklJSdKlSxeTi3GIkwMGDJD27dtLixYtpFWrVtK5c2d7prPaAsA50kaeb9++bRwjR46kLqodTXgNPwYOHPgDcbTU69atk0aNGklsbKy0bt3aJDt27JgkJiZKw4YNpX79+tKkSRNzgny7xKQEYkYrAwWOESNGIHe1oy1UyQ8enj9/3qaOKzV5gpjCat68uTRu3Fg6duwoBw4csPdt2rSxZ/Hx8dKsWTOTnFRAyl4ipl7IO2PUJdZgy5zRo0eX8wOJjh8/bh+CN2/eWDtR1RQK06dt27ZGtGvXLlODC6KWLVsaKVJTA2VlZbYHtXCOIAiG4oIDLs1zgaP5Pa1SR5Bo69atcv/+fZvPSOROrO3bt0uvXr0kPz/fAN2ra9eu0q5dO5N88ODBcu/ePVOINciM80wwOoV2ggMutUxHiyVbvQiQePqSPOM1njIuifrIkSNy9OjR75G6V+/evSU5OdkihZQLYvYQLTKTXwqLqVVXXAHthhRn+PDhSWo+PCYHfNBpeKJ2+5l2oCeZTNEXw4PepiB5Fx0tw4NoyTc1ASkccGlxNrVPonrgVQshBUD0HHlhIwMfcqJAdvcjARGjsri4+HtOWeNKjGI4zOFAv8UmMxxK/u9Hgkt/JOhDf3p6uvTr18/a5+7duyY55O4Ijf4sQuZWrxsl8hIppPQu8m/cuNEwwVaFSvSe+MNBQKdKmr4IIwkLaSHI3dMHEwhQHHAPApBxh5AoSQ2OEimkfLnAIoV12Ok/PYWo9rm6IKALa/v06WOR039UJb3IwGf2usef6KMPhBQS4xJ5169fb3NcW6hWFQ0qbt4vT5wqd5wuylcHgvQc5OR83759dtij6AAmIvfAh0PUA85RvRQSOa0jZcoF1faqoPG/PWnqoI+rizzMUAeAwqBl+GxylKX4IGEM8p1mOOzcudPO2KxlDykDAyww//hAT861EPy6MQQIYHx9UlJSJDU11XoYY7DwjHcoxFr2qJWA8Tf/zsSoVAlKnqEgPsUIqEUoFCSMNp7xTtciq489ddX79/9DcWkkTTXiFI0mUwELFLxUrVLroUrvZWqFvNN1qaz9E8x/AMhKTc3oKUsmAAAAAElFTkSuQmCC"/>
          <p:cNvSpPr>
            <a:spLocks noChangeAspect="1" noChangeArrowheads="1"/>
          </p:cNvSpPr>
          <p:nvPr/>
        </p:nvSpPr>
        <p:spPr bwMode="auto">
          <a:xfrm>
            <a:off x="5721982" y="33470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98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4"/>
          </a:xfrm>
        </p:spPr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Emotionale Stabilität: </a:t>
            </a:r>
          </a:p>
        </p:txBody>
      </p:sp>
      <p:sp>
        <p:nvSpPr>
          <p:cNvPr id="3" name="Rechteck 2"/>
          <p:cNvSpPr/>
          <p:nvPr/>
        </p:nvSpPr>
        <p:spPr>
          <a:xfrm>
            <a:off x="1559496" y="980728"/>
            <a:ext cx="972108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dirty="0">
                <a:latin typeface="Comic Sans MS" panose="030F0702030302020204" pitchFamily="66" charset="0"/>
              </a:rPr>
              <a:t>Eine </a:t>
            </a:r>
            <a:r>
              <a:rPr lang="de-DE" sz="2200" b="1" dirty="0">
                <a:latin typeface="Comic Sans MS" panose="030F0702030302020204" pitchFamily="66" charset="0"/>
              </a:rPr>
              <a:t>ausgewogene Emotionalität </a:t>
            </a:r>
            <a:r>
              <a:rPr lang="de-DE" sz="2200" dirty="0">
                <a:latin typeface="Comic Sans MS" panose="030F0702030302020204" pitchFamily="66" charset="0"/>
              </a:rPr>
              <a:t>wirkt sich nachhaltig auf die Lernbereitschaft und Lernleistung aus, dazu gehören z. B.: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problemloses </a:t>
            </a:r>
            <a:r>
              <a:rPr lang="de-DE" sz="2200" b="1" dirty="0">
                <a:latin typeface="Comic Sans MS" panose="030F0702030302020204" pitchFamily="66" charset="0"/>
              </a:rPr>
              <a:t>Ablösen</a:t>
            </a:r>
            <a:r>
              <a:rPr lang="de-DE" sz="2200" dirty="0">
                <a:latin typeface="Comic Sans MS" panose="030F0702030302020204" pitchFamily="66" charset="0"/>
              </a:rPr>
              <a:t> von vertrauten Personen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allgemeines </a:t>
            </a:r>
            <a:r>
              <a:rPr lang="de-DE" sz="2200" b="1" dirty="0">
                <a:latin typeface="Comic Sans MS" panose="030F0702030302020204" pitchFamily="66" charset="0"/>
              </a:rPr>
              <a:t>Selbstvertrauen</a:t>
            </a:r>
            <a:r>
              <a:rPr lang="de-DE" sz="2200" dirty="0">
                <a:latin typeface="Comic Sans MS" panose="030F0702030302020204" pitchFamily="66" charset="0"/>
              </a:rPr>
              <a:t> (Ich schaffe das…)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Ich-Stärke</a:t>
            </a:r>
            <a:r>
              <a:rPr lang="de-DE" sz="2200" dirty="0">
                <a:latin typeface="Comic Sans MS" panose="030F0702030302020204" pitchFamily="66" charset="0"/>
              </a:rPr>
              <a:t> (Ich bin ich und muss nicht so sein wie andere)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Frustrationstoleranz</a:t>
            </a:r>
            <a:r>
              <a:rPr lang="de-DE" sz="2200" dirty="0">
                <a:latin typeface="Comic Sans MS" panose="030F0702030302020204" pitchFamily="66" charset="0"/>
              </a:rPr>
              <a:t> (Enttäuschungen ertragen)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Resilienz </a:t>
            </a:r>
            <a:r>
              <a:rPr lang="de-DE" sz="2200" dirty="0">
                <a:latin typeface="Comic Sans MS" panose="030F0702030302020204" pitchFamily="66" charset="0"/>
              </a:rPr>
              <a:t>(siehe nächste Seite)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Bedürfnisaufschub</a:t>
            </a:r>
            <a:r>
              <a:rPr lang="de-DE" sz="2200" dirty="0">
                <a:latin typeface="Comic Sans MS" panose="030F0702030302020204" pitchFamily="66" charset="0"/>
              </a:rPr>
              <a:t> (mit dem Essen warten, Aktivitäten aufschieben…)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altersgemäße </a:t>
            </a:r>
            <a:r>
              <a:rPr lang="de-DE" sz="2200" b="1" dirty="0">
                <a:latin typeface="Comic Sans MS" panose="030F0702030302020204" pitchFamily="66" charset="0"/>
              </a:rPr>
              <a:t>Zuversicht</a:t>
            </a:r>
            <a:r>
              <a:rPr lang="de-DE" sz="2200" dirty="0">
                <a:latin typeface="Comic Sans MS" panose="030F0702030302020204" pitchFamily="66" charset="0"/>
              </a:rPr>
              <a:t> und wenig Ängstlichkeit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Fähigkeit, </a:t>
            </a:r>
            <a:r>
              <a:rPr lang="de-DE" sz="2200" b="1" dirty="0">
                <a:latin typeface="Comic Sans MS" panose="030F0702030302020204" pitchFamily="66" charset="0"/>
              </a:rPr>
              <a:t>Gefühle</a:t>
            </a:r>
            <a:r>
              <a:rPr lang="de-DE" sz="2200" dirty="0">
                <a:latin typeface="Comic Sans MS" panose="030F0702030302020204" pitchFamily="66" charset="0"/>
              </a:rPr>
              <a:t> zu zeigen (Zuneigung, Ablehnung,</a:t>
            </a:r>
          </a:p>
          <a:p>
            <a:pPr>
              <a:lnSpc>
                <a:spcPct val="150000"/>
              </a:lnSpc>
            </a:pPr>
            <a:r>
              <a:rPr lang="de-DE" sz="2200" dirty="0">
                <a:latin typeface="Comic Sans MS" panose="030F0702030302020204" pitchFamily="66" charset="0"/>
              </a:rPr>
              <a:t>    Mitleid…)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pic>
        <p:nvPicPr>
          <p:cNvPr id="4098" name="Picture 2" descr="Bildergebnis für kind ärger">
            <a:extLst>
              <a:ext uri="{FF2B5EF4-FFF2-40B4-BE49-F238E27FC236}">
                <a16:creationId xmlns:a16="http://schemas.microsoft.com/office/drawing/2014/main" id="{BEA66B95-7704-4FA2-57F7-7029BE24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044" y="2636912"/>
            <a:ext cx="1973503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ldergebnis für kind angst">
            <a:extLst>
              <a:ext uri="{FF2B5EF4-FFF2-40B4-BE49-F238E27FC236}">
                <a16:creationId xmlns:a16="http://schemas.microsoft.com/office/drawing/2014/main" id="{BF361DCD-50E2-DD2A-5582-372FDA67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1496"/>
            <a:ext cx="2088233" cy="14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041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Emotionale Stabilität: Resilienz</a:t>
            </a:r>
          </a:p>
        </p:txBody>
      </p:sp>
      <p:sp>
        <p:nvSpPr>
          <p:cNvPr id="3" name="Rechteck 2"/>
          <p:cNvSpPr/>
          <p:nvPr/>
        </p:nvSpPr>
        <p:spPr>
          <a:xfrm>
            <a:off x="1703512" y="1628800"/>
            <a:ext cx="7704856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dirty="0">
                <a:latin typeface="Comic Sans MS" panose="030F0702030302020204" pitchFamily="66" charset="0"/>
              </a:rPr>
              <a:t>Resilienz ist das Immunsystem der Seele. </a:t>
            </a:r>
          </a:p>
          <a:p>
            <a:endParaRPr lang="de-DE" dirty="0">
              <a:latin typeface="Comic Sans MS" panose="030F0702030302020204" pitchFamily="66" charset="0"/>
            </a:endParaRPr>
          </a:p>
          <a:p>
            <a:r>
              <a:rPr lang="de-DE" sz="2000" dirty="0">
                <a:latin typeface="Comic Sans MS" panose="030F0702030302020204" pitchFamily="66" charset="0"/>
              </a:rPr>
              <a:t>Resiliente Kinder können: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Sie vertrauen auf ihre eigenen Gefühle und Empfindungen.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Sie bewältigen Hindernisse aus eigener Kraft oder suchen sich passende Hilfe.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Sie regulieren Emotionen wie Kummer und Ärger, indem sie auch in negativen Dingen das Positive erkennen.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Sie akzeptieren Rückschläge und geben nicht sofort auf.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Comic Sans MS" panose="030F0702030302020204" pitchFamily="66" charset="0"/>
            </a:endParaRPr>
          </a:p>
          <a:p>
            <a:r>
              <a:rPr lang="de-DE" b="1" dirty="0">
                <a:latin typeface="Comic Sans MS" panose="030F0702030302020204" pitchFamily="66" charset="0"/>
              </a:rPr>
              <a:t>Wir helfen Kindern nicht, wenn wir ihnen jeden Stein aus dem Weg räumen. 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pic>
        <p:nvPicPr>
          <p:cNvPr id="5122" name="Picture 2" descr="Bildergebnis für kind resilienz">
            <a:extLst>
              <a:ext uri="{FF2B5EF4-FFF2-40B4-BE49-F238E27FC236}">
                <a16:creationId xmlns:a16="http://schemas.microsoft.com/office/drawing/2014/main" id="{E69F7A5C-3126-3E4E-9D26-6567E243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852961"/>
            <a:ext cx="2857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922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3598F-D29E-201D-8070-FDA498E4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365126"/>
            <a:ext cx="9612560" cy="687610"/>
          </a:xfrm>
        </p:spPr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Helikopter-Eltern</a:t>
            </a:r>
          </a:p>
        </p:txBody>
      </p:sp>
      <p:pic>
        <p:nvPicPr>
          <p:cNvPr id="7170" name="Picture 2" descr="Bildergebnis für kind resilienz cartoon">
            <a:extLst>
              <a:ext uri="{FF2B5EF4-FFF2-40B4-BE49-F238E27FC236}">
                <a16:creationId xmlns:a16="http://schemas.microsoft.com/office/drawing/2014/main" id="{7268069C-4AB4-5E90-88E6-48652F50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80" y="1196752"/>
            <a:ext cx="3960440" cy="415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914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26474"/>
          </a:xfrm>
        </p:spPr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Fördermöglichkeiten - emotionale Stabilität: </a:t>
            </a:r>
          </a:p>
        </p:txBody>
      </p:sp>
      <p:sp>
        <p:nvSpPr>
          <p:cNvPr id="3" name="Rechteck 2"/>
          <p:cNvSpPr/>
          <p:nvPr/>
        </p:nvSpPr>
        <p:spPr>
          <a:xfrm>
            <a:off x="1487488" y="1091600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Gefühle zulassen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Comic Sans MS" panose="030F0702030302020204" pitchFamily="66" charset="0"/>
              </a:rPr>
              <a:t>konsequente und verlässliche Reaktionen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Comic Sans MS" panose="030F0702030302020204" pitchFamily="66" charset="0"/>
              </a:rPr>
              <a:t>über Gefühle sprechen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miteinander etwas unternehmen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mehr </a:t>
            </a:r>
            <a:r>
              <a:rPr lang="de-DE" sz="2000" b="1" dirty="0">
                <a:latin typeface="Comic Sans MS" panose="030F0702030302020204" pitchFamily="66" charset="0"/>
              </a:rPr>
              <a:t>ermutigen, bestätigen, loben </a:t>
            </a:r>
            <a:r>
              <a:rPr lang="de-DE" sz="2000" dirty="0">
                <a:latin typeface="Comic Sans MS" panose="030F0702030302020204" pitchFamily="66" charset="0"/>
              </a:rPr>
              <a:t>und weniger das Negative bereden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loben, besondere </a:t>
            </a:r>
            <a:r>
              <a:rPr lang="de-DE" sz="2000" b="1" dirty="0">
                <a:latin typeface="Comic Sans MS" panose="030F0702030302020204" pitchFamily="66" charset="0"/>
              </a:rPr>
              <a:t>Stärken hervorheben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Kinder auch einmal bei </a:t>
            </a:r>
            <a:r>
              <a:rPr lang="de-DE" sz="2000" b="1" dirty="0">
                <a:latin typeface="Comic Sans MS" panose="030F0702030302020204" pitchFamily="66" charset="0"/>
              </a:rPr>
              <a:t>Großeltern, Freunden übernachten</a:t>
            </a:r>
            <a:r>
              <a:rPr lang="de-DE" sz="2000" dirty="0">
                <a:latin typeface="Comic Sans MS" panose="030F0702030302020204" pitchFamily="66" charset="0"/>
              </a:rPr>
              <a:t> lassen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omic Sans MS" panose="030F0702030302020204" pitchFamily="66" charset="0"/>
              </a:rPr>
              <a:t>eigene </a:t>
            </a:r>
            <a:r>
              <a:rPr lang="de-DE" sz="2000" b="1" dirty="0">
                <a:latin typeface="Comic Sans MS" panose="030F0702030302020204" pitchFamily="66" charset="0"/>
              </a:rPr>
              <a:t>Selbstwirksamkeit</a:t>
            </a:r>
            <a:r>
              <a:rPr lang="de-DE" sz="2000" dirty="0">
                <a:latin typeface="Comic Sans MS" panose="030F0702030302020204" pitchFamily="66" charset="0"/>
              </a:rPr>
              <a:t> erfahren lassen: Du schaffst das alleine!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pic>
        <p:nvPicPr>
          <p:cNvPr id="6148" name="Picture 4" descr="Bildergebnis für kind selbstwirksamkeit">
            <a:extLst>
              <a:ext uri="{FF2B5EF4-FFF2-40B4-BE49-F238E27FC236}">
                <a16:creationId xmlns:a16="http://schemas.microsoft.com/office/drawing/2014/main" id="{49862A4F-0E34-BA84-7EEE-703163CD3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332" y="1447800"/>
            <a:ext cx="28289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1548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9456" y="673424"/>
            <a:ext cx="847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Comic Sans MS" panose="030F0702030302020204" pitchFamily="66" charset="0"/>
              </a:rPr>
              <a:t>Erwartungen an ein Schulkind: </a:t>
            </a:r>
          </a:p>
          <a:p>
            <a:r>
              <a:rPr lang="de-DE" sz="3200" dirty="0">
                <a:latin typeface="Comic Sans MS" panose="030F0702030302020204" pitchFamily="66" charset="0"/>
              </a:rPr>
              <a:t>Wann ist mein Kind schulfähig? </a:t>
            </a:r>
          </a:p>
        </p:txBody>
      </p:sp>
      <p:sp>
        <p:nvSpPr>
          <p:cNvPr id="3" name="Rechteck 2"/>
          <p:cNvSpPr/>
          <p:nvPr/>
        </p:nvSpPr>
        <p:spPr>
          <a:xfrm>
            <a:off x="1409886" y="3284984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körper-</a:t>
            </a: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liche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Ent-wick-lung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34022" y="3284984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Fein-motorik</a:t>
            </a:r>
          </a:p>
        </p:txBody>
      </p:sp>
      <p:sp>
        <p:nvSpPr>
          <p:cNvPr id="6" name="Rechteck 5"/>
          <p:cNvSpPr/>
          <p:nvPr/>
        </p:nvSpPr>
        <p:spPr>
          <a:xfrm>
            <a:off x="3858158" y="3284984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kogni-tive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Lern-voraus-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setzun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-gen</a:t>
            </a:r>
          </a:p>
        </p:txBody>
      </p:sp>
      <p:sp>
        <p:nvSpPr>
          <p:cNvPr id="7" name="Rechteck 6"/>
          <p:cNvSpPr/>
          <p:nvPr/>
        </p:nvSpPr>
        <p:spPr>
          <a:xfrm>
            <a:off x="5226310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motiva-tionale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Lern-voraus-set-zungen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94462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Sprachwahr-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neh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mung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931850" y="3281595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emotio-nale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Stabili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-tät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330766" y="3287363"/>
            <a:ext cx="1008112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Sozial-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kompe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tenzen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Grafik 3" descr="schulkinder (open clipar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70" y="1736372"/>
            <a:ext cx="2171428" cy="1460317"/>
          </a:xfrm>
          <a:prstGeom prst="rect">
            <a:avLst/>
          </a:prstGeom>
        </p:spPr>
      </p:pic>
      <p:sp>
        <p:nvSpPr>
          <p:cNvPr id="11" name="AutoShape 4" descr="data:image/png;base64,iVBORw0KGgoAAAANSUhEUgAAAB4AAAAeCAYAAAA7MK6iAAAG9klEQVR42p2XWUhVbRSGd14E3agQXURRRDeRFkFZEdgAaXNHm+d5njtZqc0RFZFKNFvRfBkFaRTRAM3jgShKj2nZPGepZ7Dj+tezfnecoPr727DYnr2/733XetewPx3nP66FCxc2WLlypWfNmjV71YrWrl1bofeQWkStRq1SrVzt9OrVq7NWrFiRpNtinL+9Vq1aFbN06dIEBfIqsU/v1cuXL49kZ2dLZmam6LvvxjPe6bpA3VqvWgIY/5cXUs+yZcv8ChoCfMGCBTJz5kyZOnWqTJ48WSZNmmTG3zzj3fz5880R3RdSYj8Yfxz93LlzY7OysnLUwosXLxb9baAZGRmyZ88eOXnypFy4cEGuXbtmdvHiRXvGO9azlj2sB0Mdz502bVrcb0nVwzjdkK8AwXnz5oluEJVLDh48KDdu3JBHjx5JaWmplJeXy7Nnz8yePHkifr9fHjx4INevX5fDhw+L5tr2ggGWWj7Yv5R30aJFuV6vNzBnzpxaZNy8ebNcuXLFyF6+fCnv3r2TDx8+yKdPn+Tz5892//jxoz1/9eqVPH36VB4+fCiXL1+W3NxcSwVYihsA+2eyx6h3Hs1jeNasWTJhwgTJyckRn88nL168kPfv3xvJly9fpKqqSqqrqyUQCJjx99evX80R1uHg48eP5c6dO5KXl2dYyA+2OpH2Q8HNnj07QQuj2CXdtGmTkQJCRABDGAwGJRwOS01NjRkR8jsUCpkTlZWV5uDr169NJTAIAEywlcM/Y8aMRCMdOnRoAyX2qjchpKE1kBfpAIEUUJfw27dvEolEzLZt22Y55pnrAAoQvUt+9epV0QqXiRMnIntILUNp6znTp0/3qDc+imHs2LGyf/9+AyNSIiDKt2/f2h2y6It+Rp3nz5/bO9cByHEaxYqKiuTQoUMyZswYKzgN0jdlypSmEO9VC4wbN46HcuvWLSMinwAAhAIYEUVfVC0yohIEtbW1Rs46nKYQ6YCbN29ai8GhUgeVL8XR5i9SDyLDhg2THTt2WGvgLRsBQN6zZ8/Khg0b7A6we+k+GTJkiPTv3x9Aq2gix1kUqqiosJTxfPfu3QKHDpyI7st09I8KvB40aJCcOHHCPEdmooUUoFOnTsmSJUtsevE3oFzI17dvX+nWrZv06NHDJhcF50qO86hXUlIihYWFxjF+/HgcLnA06SEA0tLS5Ny5cxYxfUkVu8Q4RBooPsDPnDljBaeFKd27d5cOHTpIp06dpGfPnuYgROzFeeSmZi5dumQccClOmaPRRkaNGiUej8cqkEqkH6OJt2zZIklJSdKlSxeTi3GIkwMGDJD27dtLixYtpFWrVtK5c2d7prPaAsA50kaeb9++bRwjR46kLqodTXgNPwYOHPgDcbTU69atk0aNGklsbKy0bt3aJDt27JgkJiZKw4YNpX79+tKkSRNzgny7xKQEYkYrAwWOESNGIHe1oy1UyQ8enj9/3qaOKzV5gpjCat68uTRu3Fg6duwoBw4csPdt2rSxZ/Hx8dKsWTOTnFRAyl4ipl7IO2PUJdZgy5zRo0eX8wOJjh8/bh+CN2/eWDtR1RQK06dt27ZGtGvXLlODC6KWLVsaKVJTA2VlZbYHtXCOIAiG4oIDLs1zgaP5Pa1SR5Bo69atcv/+fZvPSOROrO3bt0uvXr0kPz/fAN2ra9eu0q5dO5N88ODBcu/ePVOINciM80wwOoV2ggMutUxHiyVbvQiQePqSPOM1njIuifrIkSNy9OjR75G6V+/evSU5OdkihZQLYvYQLTKTXwqLqVVXXAHthhRn+PDhSWo+PCYHfNBpeKJ2+5l2oCeZTNEXw4PepiB5Fx0tw4NoyTc1ASkccGlxNrVPonrgVQshBUD0HHlhIwMfcqJAdvcjARGjsri4+HtOWeNKjGI4zOFAv8UmMxxK/u9Hgkt/JOhDf3p6uvTr18/a5+7duyY55O4Ijf4sQuZWrxsl8hIppPQu8m/cuNEwwVaFSvSe+MNBQKdKmr4IIwkLaSHI3dMHEwhQHHAPApBxh5AoSQ2OEimkfLnAIoV12Ok/PYWo9rm6IKALa/v06WOR039UJb3IwGf2usef6KMPhBQS4xJ5169fb3NcW6hWFQ0qbt4vT5wqd5wuylcHgvQc5OR83759dtij6AAmIvfAh0PUA85RvRQSOa0jZcoF1faqoPG/PWnqoI+rizzMUAeAwqBl+GxylKX4IGEM8p1mOOzcudPO2KxlDykDAyww//hAT861EPy6MQQIYHx9UlJSJDU11XoYY7DwjHcoxFr2qJWA8Tf/zsSoVAlKnqEgPsUIqEUoFCSMNp7xTtciq489ddX79/9DcWkkTTXiFI0mUwELFLxUrVLroUrvZWqFvNN1qaz9E8x/AMhKTc3oKUsmAAAAAElFTkSuQmCC"/>
          <p:cNvSpPr>
            <a:spLocks noChangeAspect="1" noChangeArrowheads="1"/>
          </p:cNvSpPr>
          <p:nvPr/>
        </p:nvSpPr>
        <p:spPr bwMode="auto">
          <a:xfrm>
            <a:off x="5721982" y="33470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274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4"/>
          </a:xfrm>
        </p:spPr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Soziale Kompetenzen: </a:t>
            </a:r>
          </a:p>
        </p:txBody>
      </p:sp>
      <p:sp>
        <p:nvSpPr>
          <p:cNvPr id="3" name="Rechteck 2"/>
          <p:cNvSpPr/>
          <p:nvPr/>
        </p:nvSpPr>
        <p:spPr>
          <a:xfrm>
            <a:off x="1703512" y="1052736"/>
            <a:ext cx="82786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Schule ist auch ein Ort des sozialen Lernens</a:t>
            </a:r>
            <a:r>
              <a:rPr lang="de-DE" sz="2200" dirty="0">
                <a:latin typeface="Comic Sans MS" panose="030F0702030302020204" pitchFamily="66" charset="0"/>
              </a:rPr>
              <a:t>. Lernen findet stets im sozialen Kontext statt. Kinder lernen „für“ jemanden und „mit“ jemandem.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Strategien für den </a:t>
            </a:r>
            <a:r>
              <a:rPr lang="de-DE" sz="2200" b="1" dirty="0">
                <a:latin typeface="Comic Sans MS" panose="030F0702030302020204" pitchFamily="66" charset="0"/>
              </a:rPr>
              <a:t>angemessenen Umgang mit Klassenkameraden </a:t>
            </a:r>
            <a:r>
              <a:rPr lang="de-DE" sz="2200" dirty="0">
                <a:latin typeface="Comic Sans MS" panose="030F0702030302020204" pitchFamily="66" charset="0"/>
              </a:rPr>
              <a:t>(Zusammenarbeit, miteinander spielen, helfen, einem Streit aus dem Weg gehen, angemessen streiten, Freundschaften anbahnen…)</a:t>
            </a:r>
          </a:p>
          <a:p>
            <a:endParaRPr lang="de-DE" sz="1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Strategien für den </a:t>
            </a:r>
            <a:r>
              <a:rPr lang="de-DE" sz="2200" b="1" dirty="0">
                <a:latin typeface="Comic Sans MS" panose="030F0702030302020204" pitchFamily="66" charset="0"/>
              </a:rPr>
              <a:t>angemessenen Umgang mit Erwachsenen </a:t>
            </a:r>
            <a:r>
              <a:rPr lang="de-DE" sz="2200" dirty="0">
                <a:latin typeface="Comic Sans MS" panose="030F0702030302020204" pitchFamily="66" charset="0"/>
              </a:rPr>
              <a:t>(grüßen, eine Bitte vortragen, seine Meinung äußern, fragen, danken, Hilfe holen, Hilfe anbieten, offen - aber nicht distanzlos)</a:t>
            </a:r>
          </a:p>
          <a:p>
            <a:endParaRPr lang="de-DE" sz="1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weitergehende soziale Kompetenzen </a:t>
            </a:r>
            <a:r>
              <a:rPr lang="de-DE" sz="2200" dirty="0">
                <a:latin typeface="Comic Sans MS" panose="030F0702030302020204" pitchFamily="66" charset="0"/>
              </a:rPr>
              <a:t>(für andere eintreten, Ämter übernehmen, Führung in der Gruppe annehmen, andere als Gruppenführung akzeptieren)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Grundschule Egmating-</a:t>
            </a:r>
            <a:r>
              <a:rPr lang="de-DE" noProof="0" dirty="0" err="1"/>
              <a:t>Oberprammern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359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Fördermöglichkeiten – Soziale Kompetenzen: </a:t>
            </a:r>
          </a:p>
        </p:txBody>
      </p:sp>
      <p:sp>
        <p:nvSpPr>
          <p:cNvPr id="3" name="Rechteck 2"/>
          <p:cNvSpPr/>
          <p:nvPr/>
        </p:nvSpPr>
        <p:spPr>
          <a:xfrm>
            <a:off x="1631504" y="2060848"/>
            <a:ext cx="856895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Kontakt mit anderen Kindern </a:t>
            </a:r>
            <a:r>
              <a:rPr lang="de-DE" sz="2200" dirty="0">
                <a:latin typeface="Comic Sans MS" panose="030F0702030302020204" pitchFamily="66" charset="0"/>
              </a:rPr>
              <a:t>fördern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Konfliktlösungen</a:t>
            </a:r>
            <a:r>
              <a:rPr lang="de-DE" sz="2200" dirty="0">
                <a:latin typeface="Comic Sans MS" panose="030F0702030302020204" pitchFamily="66" charset="0"/>
              </a:rPr>
              <a:t> vorleben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Regeln</a:t>
            </a:r>
            <a:r>
              <a:rPr lang="de-DE" sz="2200" dirty="0">
                <a:latin typeface="Comic Sans MS" panose="030F0702030302020204" pitchFamily="66" charset="0"/>
              </a:rPr>
              <a:t> vermitteln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zu Hause spezielle </a:t>
            </a:r>
            <a:r>
              <a:rPr lang="de-DE" sz="2200" b="1" dirty="0">
                <a:latin typeface="Comic Sans MS" panose="030F0702030302020204" pitchFamily="66" charset="0"/>
              </a:rPr>
              <a:t>Dienste</a:t>
            </a:r>
            <a:r>
              <a:rPr lang="de-DE" sz="2200" dirty="0">
                <a:latin typeface="Comic Sans MS" panose="030F0702030302020204" pitchFamily="66" charset="0"/>
              </a:rPr>
              <a:t> übernehmen lassen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Kinder selbst telefonieren / einkaufen lassen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Gemeinschaftsspiele</a:t>
            </a:r>
            <a:r>
              <a:rPr lang="de-DE" sz="2200" dirty="0">
                <a:latin typeface="Comic Sans MS" panose="030F0702030302020204" pitchFamily="66" charset="0"/>
              </a:rPr>
              <a:t> spielen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Mannschaftssport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pic>
        <p:nvPicPr>
          <p:cNvPr id="10242" name="Picture 2" descr="Bildergebnis für kinder spielen">
            <a:extLst>
              <a:ext uri="{FF2B5EF4-FFF2-40B4-BE49-F238E27FC236}">
                <a16:creationId xmlns:a16="http://schemas.microsoft.com/office/drawing/2014/main" id="{896F2299-8EC8-5984-FDEA-F9593C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261823"/>
            <a:ext cx="3324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082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878984"/>
            <a:ext cx="11017224" cy="1082674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Kooperation Kindergarten Grundschule: </a:t>
            </a:r>
            <a:br>
              <a:rPr lang="de-DE" dirty="0">
                <a:latin typeface="Comic Sans MS" panose="030F0702030302020204" pitchFamily="66" charset="0"/>
              </a:rPr>
            </a:br>
            <a:r>
              <a:rPr lang="de-DE" dirty="0">
                <a:latin typeface="Comic Sans MS" panose="030F0702030302020204" pitchFamily="66" charset="0"/>
              </a:rPr>
              <a:t>Wir wollen einen </a:t>
            </a:r>
            <a:r>
              <a:rPr lang="de-DE" u="sng" dirty="0">
                <a:latin typeface="Comic Sans MS" panose="030F0702030302020204" pitchFamily="66" charset="0"/>
              </a:rPr>
              <a:t>Übergang</a:t>
            </a:r>
            <a:r>
              <a:rPr lang="de-DE" dirty="0">
                <a:latin typeface="Comic Sans MS" panose="030F0702030302020204" pitchFamily="66" charset="0"/>
              </a:rPr>
              <a:t>: Kein Bruch, sondern eine Brücke!</a:t>
            </a:r>
          </a:p>
        </p:txBody>
      </p:sp>
      <p:sp>
        <p:nvSpPr>
          <p:cNvPr id="3" name="Rechteck 2"/>
          <p:cNvSpPr/>
          <p:nvPr/>
        </p:nvSpPr>
        <p:spPr>
          <a:xfrm>
            <a:off x="1703512" y="2348880"/>
            <a:ext cx="9505056" cy="3591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Besuche</a:t>
            </a:r>
            <a:r>
              <a:rPr lang="de-DE" sz="2200" dirty="0">
                <a:latin typeface="Comic Sans MS" panose="030F0702030302020204" pitchFamily="66" charset="0"/>
              </a:rPr>
              <a:t> im Kindergarten (Kooperationslehrkraft, Erstklässler, Viertklässler zum Vorlesen)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Schulanfänger</a:t>
            </a:r>
            <a:r>
              <a:rPr lang="de-DE" sz="2200" dirty="0">
                <a:latin typeface="Comic Sans MS" panose="030F0702030302020204" pitchFamily="66" charset="0"/>
              </a:rPr>
              <a:t> </a:t>
            </a:r>
            <a:r>
              <a:rPr lang="de-DE" sz="2200" b="1" dirty="0">
                <a:latin typeface="Comic Sans MS" panose="030F0702030302020204" pitchFamily="66" charset="0"/>
              </a:rPr>
              <a:t>besuchen die Schule</a:t>
            </a:r>
            <a:r>
              <a:rPr lang="de-DE" sz="2200" dirty="0">
                <a:latin typeface="Comic Sans MS" panose="030F0702030302020204" pitchFamily="66" charset="0"/>
              </a:rPr>
              <a:t>: Schnupperbesuche, Einschulung mit Schulspiel, Bücherflohmarkt,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falls </a:t>
            </a:r>
            <a:r>
              <a:rPr lang="de-DE" sz="2200" dirty="0" err="1">
                <a:latin typeface="Comic Sans MS" panose="030F0702030302020204" pitchFamily="66" charset="0"/>
              </a:rPr>
              <a:t>Schweigepflichtsentbindung</a:t>
            </a:r>
            <a:r>
              <a:rPr lang="de-DE" sz="2200" dirty="0">
                <a:latin typeface="Comic Sans MS" panose="030F0702030302020204" pitchFamily="66" charset="0"/>
              </a:rPr>
              <a:t> erteilt: </a:t>
            </a:r>
            <a:r>
              <a:rPr lang="de-DE" sz="2200" b="1" dirty="0">
                <a:latin typeface="Comic Sans MS" panose="030F0702030302020204" pitchFamily="66" charset="0"/>
              </a:rPr>
              <a:t>Austausch mit Erzieherinnen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Besuch der Erzieherinnen </a:t>
            </a:r>
            <a:r>
              <a:rPr lang="de-DE" sz="2200" dirty="0">
                <a:latin typeface="Comic Sans MS" panose="030F0702030302020204" pitchFamily="66" charset="0"/>
              </a:rPr>
              <a:t>in der Schule (März)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527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99752"/>
          </a:xfrm>
        </p:spPr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Was kann ich als Elternteil sonst noch tun?</a:t>
            </a:r>
          </a:p>
        </p:txBody>
      </p:sp>
      <p:sp>
        <p:nvSpPr>
          <p:cNvPr id="3" name="Rechteck 2"/>
          <p:cNvSpPr/>
          <p:nvPr/>
        </p:nvSpPr>
        <p:spPr>
          <a:xfrm>
            <a:off x="1343472" y="1052736"/>
            <a:ext cx="972108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dirty="0">
                <a:latin typeface="Comic Sans MS" panose="030F0702030302020204" pitchFamily="66" charset="0"/>
              </a:rPr>
              <a:t>Organisatorisch: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 err="1">
                <a:latin typeface="Comic Sans MS" panose="030F0702030302020204" pitchFamily="66" charset="0"/>
              </a:rPr>
              <a:t>Schweigepflichtsentbindung</a:t>
            </a:r>
            <a:r>
              <a:rPr lang="de-DE" sz="2200" dirty="0">
                <a:latin typeface="Comic Sans MS" panose="030F0702030302020204" pitchFamily="66" charset="0"/>
              </a:rPr>
              <a:t> an den Kindergarten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Schuleingangsuntersuchung</a:t>
            </a:r>
            <a:r>
              <a:rPr lang="de-DE" sz="2200" dirty="0">
                <a:latin typeface="Comic Sans MS" panose="030F0702030302020204" pitchFamily="66" charset="0"/>
              </a:rPr>
              <a:t> und </a:t>
            </a:r>
            <a:r>
              <a:rPr lang="de-DE" sz="2200" b="1" dirty="0">
                <a:latin typeface="Comic Sans MS" panose="030F0702030302020204" pitchFamily="66" charset="0"/>
              </a:rPr>
              <a:t>U9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Unterlagen zeitnah an die Schule zurückgeben (Januar, Februar)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Schuleinschreibung (11.03.2024)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Schultüte</a:t>
            </a:r>
            <a:r>
              <a:rPr lang="de-DE" sz="2200" dirty="0">
                <a:latin typeface="Comic Sans MS" panose="030F0702030302020204" pitchFamily="66" charset="0"/>
              </a:rPr>
              <a:t> basteln, </a:t>
            </a:r>
            <a:r>
              <a:rPr lang="de-DE" sz="2200" b="1" dirty="0">
                <a:latin typeface="Comic Sans MS" panose="030F0702030302020204" pitchFamily="66" charset="0"/>
              </a:rPr>
              <a:t>Schulranzen</a:t>
            </a:r>
            <a:r>
              <a:rPr lang="de-DE" sz="2200" dirty="0">
                <a:latin typeface="Comic Sans MS" panose="030F0702030302020204" pitchFamily="66" charset="0"/>
              </a:rPr>
              <a:t> kaufen, wenn klar ist, dass das Kind dieses Jahr in die Schule kommt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Elternabend </a:t>
            </a:r>
            <a:r>
              <a:rPr lang="de-DE" sz="2200" dirty="0">
                <a:latin typeface="Comic Sans MS" panose="030F0702030302020204" pitchFamily="66" charset="0"/>
              </a:rPr>
              <a:t>im Juli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Material</a:t>
            </a:r>
            <a:r>
              <a:rPr lang="de-DE" sz="2200" dirty="0">
                <a:latin typeface="Comic Sans MS" panose="030F0702030302020204" pitchFamily="66" charset="0"/>
              </a:rPr>
              <a:t> einkaufen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>
                <a:latin typeface="Comic Sans MS" panose="030F0702030302020204" pitchFamily="66" charset="0"/>
              </a:rPr>
              <a:t>Elternabend </a:t>
            </a:r>
            <a:r>
              <a:rPr lang="de-DE" sz="2200" dirty="0">
                <a:latin typeface="Comic Sans MS" panose="030F0702030302020204" pitchFamily="66" charset="0"/>
              </a:rPr>
              <a:t>zu Beginn des Schuljahres mit </a:t>
            </a:r>
            <a:r>
              <a:rPr lang="de-DE" sz="2200" dirty="0" err="1">
                <a:latin typeface="Comic Sans MS" panose="030F0702030302020204" pitchFamily="66" charset="0"/>
              </a:rPr>
              <a:t>KlassenlehrerIn</a:t>
            </a:r>
            <a:r>
              <a:rPr lang="de-DE" sz="2200" dirty="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r>
              <a:rPr lang="de-DE" dirty="0"/>
              <a:t>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1664" y="533400"/>
            <a:ext cx="7315200" cy="735360"/>
          </a:xfrm>
        </p:spPr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4400" b="0" i="0" dirty="0">
                <a:solidFill>
                  <a:srgbClr val="404040"/>
                </a:solidFill>
                <a:latin typeface="Comic Sans MS" panose="030F0702030302020204" pitchFamily="66" charset="0"/>
              </a:rPr>
              <a:t>Inhalt: </a:t>
            </a: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71664" y="1484784"/>
            <a:ext cx="6703640" cy="3528392"/>
          </a:xfrm>
        </p:spPr>
        <p:txBody>
          <a:bodyPr>
            <a:normAutofit/>
          </a:bodyPr>
          <a:lstStyle/>
          <a:p>
            <a:pPr marL="342900" indent="-342900" algn="l" defTabSz="9144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omic Sans MS" panose="030F0702030302020204" pitchFamily="66" charset="0"/>
                <a:cs typeface="Arial" panose="020B0604020202020204" pitchFamily="34" charset="0"/>
              </a:rPr>
              <a:t>Was kann man bis zum Schulanfang tun?</a:t>
            </a:r>
          </a:p>
          <a:p>
            <a:pPr marL="342900" indent="-342900" algn="l" defTabSz="9144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omic Sans MS" panose="030F0702030302020204" pitchFamily="66" charset="0"/>
                <a:cs typeface="Arial" panose="020B0604020202020204" pitchFamily="34" charset="0"/>
              </a:rPr>
              <a:t>Kooperation Kindergarten - Grundschule</a:t>
            </a:r>
          </a:p>
          <a:p>
            <a:pPr marL="342900" indent="-342900" algn="l" defTabSz="9144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omic Sans MS" panose="030F0702030302020204" pitchFamily="66" charset="0"/>
                <a:cs typeface="Arial" panose="020B0604020202020204" pitchFamily="34" charset="0"/>
              </a:rPr>
              <a:t>Die Schuleinschreibung</a:t>
            </a:r>
          </a:p>
          <a:p>
            <a:pPr marL="342900" indent="-342900" algn="l" defTabSz="9144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omic Sans MS" panose="030F0702030302020204" pitchFamily="66" charset="0"/>
                <a:cs typeface="Arial" panose="020B0604020202020204" pitchFamily="34" charset="0"/>
              </a:rPr>
              <a:t>Ausblick</a:t>
            </a:r>
          </a:p>
          <a:p>
            <a:pPr marL="342900" indent="-342900" algn="l" defTabSz="9144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omic Sans MS" panose="030F0702030302020204" pitchFamily="66" charset="0"/>
                <a:cs typeface="Arial" panose="020B0604020202020204" pitchFamily="34" charset="0"/>
              </a:rPr>
              <a:t>Fragen</a:t>
            </a:r>
          </a:p>
          <a:p>
            <a:pPr marL="342900" indent="-342900" algn="l" defTabSz="914400">
              <a:spcBef>
                <a:spcPts val="1800"/>
              </a:spcBef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2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Schuleinschreibung</a:t>
            </a:r>
          </a:p>
        </p:txBody>
      </p:sp>
      <p:sp>
        <p:nvSpPr>
          <p:cNvPr id="3" name="Rechteck 2"/>
          <p:cNvSpPr/>
          <p:nvPr/>
        </p:nvSpPr>
        <p:spPr>
          <a:xfrm>
            <a:off x="1127448" y="1844824"/>
            <a:ext cx="89289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>
                <a:latin typeface="Comic Sans MS" panose="030F0702030302020204" pitchFamily="66" charset="0"/>
              </a:rPr>
              <a:t>Termin</a:t>
            </a:r>
            <a:r>
              <a:rPr lang="de-DE" sz="2200" dirty="0">
                <a:latin typeface="Comic Sans MS" panose="030F0702030302020204" pitchFamily="66" charset="0"/>
              </a:rPr>
              <a:t>:   	Di  11. März 2024 	(gesonderte Einladung folgt) 		</a:t>
            </a:r>
          </a:p>
          <a:p>
            <a:r>
              <a:rPr lang="de-DE" sz="2200" b="1" dirty="0">
                <a:latin typeface="Comic Sans MS" panose="030F0702030302020204" pitchFamily="66" charset="0"/>
              </a:rPr>
              <a:t>Zeitrahmen</a:t>
            </a:r>
            <a:r>
              <a:rPr lang="de-DE" sz="2200" dirty="0">
                <a:latin typeface="Comic Sans MS" panose="030F0702030302020204" pitchFamily="66" charset="0"/>
              </a:rPr>
              <a:t>: 	ca. 1,5 Stunden zwischen 11 Uhr und 15 Uhr</a:t>
            </a:r>
          </a:p>
          <a:p>
            <a:endParaRPr lang="de-DE" sz="2200" dirty="0">
              <a:latin typeface="Comic Sans MS" panose="030F0702030302020204" pitchFamily="66" charset="0"/>
            </a:endParaRPr>
          </a:p>
          <a:p>
            <a:r>
              <a:rPr lang="de-DE" sz="2200" b="1" dirty="0">
                <a:latin typeface="Comic Sans MS" panose="030F0702030302020204" pitchFamily="66" charset="0"/>
              </a:rPr>
              <a:t>Inhalt</a:t>
            </a:r>
            <a:r>
              <a:rPr lang="de-DE" sz="2200" dirty="0">
                <a:latin typeface="Comic Sans MS" panose="030F0702030302020204" pitchFamily="66" charset="0"/>
              </a:rPr>
              <a:t>: 		Anmeldung durch Erziehungsberechtigte mit 			Geburtsurkunde und Bestätigung der 				Schuleingangsuntersuchung</a:t>
            </a:r>
          </a:p>
          <a:p>
            <a:r>
              <a:rPr lang="de-DE" sz="2200" dirty="0">
                <a:latin typeface="Comic Sans MS" panose="030F0702030302020204" pitchFamily="66" charset="0"/>
              </a:rPr>
              <a:t>		</a:t>
            </a:r>
          </a:p>
          <a:p>
            <a:r>
              <a:rPr lang="de-DE" sz="2200" dirty="0">
                <a:latin typeface="Comic Sans MS" panose="030F0702030302020204" pitchFamily="66" charset="0"/>
              </a:rPr>
              <a:t>		Kind: spielt „Schule“ in der Kleingruppe</a:t>
            </a:r>
          </a:p>
          <a:p>
            <a:endParaRPr lang="de-DE" sz="2200" dirty="0">
              <a:latin typeface="Comic Sans MS" panose="030F0702030302020204" pitchFamily="66" charset="0"/>
            </a:endParaRPr>
          </a:p>
          <a:p>
            <a:r>
              <a:rPr lang="de-DE" sz="2200" dirty="0">
                <a:latin typeface="Comic Sans MS" panose="030F0702030302020204" pitchFamily="66" charset="0"/>
              </a:rPr>
              <a:t>		Entscheidung und Tipps werden zeitnah gegeben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0816E8-B665-4F71-8555-2455FA9CE8EC}"/>
              </a:ext>
            </a:extLst>
          </p:cNvPr>
          <p:cNvSpPr txBox="1"/>
          <p:nvPr/>
        </p:nvSpPr>
        <p:spPr>
          <a:xfrm>
            <a:off x="10056440" y="1844825"/>
            <a:ext cx="20162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u="sng" dirty="0">
                <a:latin typeface="Comic Sans MS" panose="030F0702030302020204" pitchFamily="66" charset="0"/>
              </a:rPr>
              <a:t>Anmelde-unterlagen werden vorab per Post zugeschickt. Bitte zeitnah zurückgeben!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0E56B06-EF27-44DD-9DA8-CF417AA401C3}"/>
              </a:ext>
            </a:extLst>
          </p:cNvPr>
          <p:cNvCxnSpPr>
            <a:cxnSpLocks/>
          </p:cNvCxnSpPr>
          <p:nvPr/>
        </p:nvCxnSpPr>
        <p:spPr>
          <a:xfrm flipV="1">
            <a:off x="8400256" y="3429000"/>
            <a:ext cx="115212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Unterricht in der ersten Klasse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448" y="1464722"/>
            <a:ext cx="5151432" cy="3835623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>
                <a:latin typeface="Comic Sans MS" panose="030F0702030302020204" pitchFamily="66" charset="0"/>
              </a:rPr>
              <a:t>Unterrichtszeiten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 	23 Schulstunden 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	7:45 Uhr - 9:15 Uhr 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	9:30 Uhr - 11:00 Uhr 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	11:20 Uhr - 12:50 Uhr 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	(Stundenplan im September)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7176" y="1628800"/>
            <a:ext cx="5151432" cy="3384376"/>
          </a:xfrm>
        </p:spPr>
        <p:txBody>
          <a:bodyPr>
            <a:normAutofit/>
          </a:bodyPr>
          <a:lstStyle/>
          <a:p>
            <a:endParaRPr lang="de-D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wichtig!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	keine 45 min - Stundenstruktur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	kleine Einheiten von ca. 20 	Minuten je Fach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	Auflockerungsspiele, singen etc. 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	Pausen draußen</a:t>
            </a:r>
          </a:p>
          <a:p>
            <a:pPr marL="0" indent="0">
              <a:buNone/>
            </a:pP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1628800"/>
            <a:ext cx="7488832" cy="3096344"/>
          </a:xfrm>
        </p:spPr>
        <p:txBody>
          <a:bodyPr>
            <a:noAutofit/>
          </a:bodyPr>
          <a:lstStyle/>
          <a:p>
            <a:pPr algn="ctr"/>
            <a:r>
              <a:rPr lang="de-DE" sz="3000" dirty="0">
                <a:latin typeface="Comic Sans MS" panose="030F0702030302020204" pitchFamily="66" charset="0"/>
              </a:rPr>
              <a:t>Bei Fragen wenden Sie sich an die Erzieherinnen im Kindergarten oder an die Kooperationslehrkraft: </a:t>
            </a:r>
            <a:br>
              <a:rPr lang="de-DE" sz="3000" dirty="0">
                <a:latin typeface="Comic Sans MS" panose="030F0702030302020204" pitchFamily="66" charset="0"/>
              </a:rPr>
            </a:br>
            <a:br>
              <a:rPr lang="de-DE" sz="3000" dirty="0">
                <a:latin typeface="Comic Sans MS" panose="030F0702030302020204" pitchFamily="66" charset="0"/>
              </a:rPr>
            </a:br>
            <a:r>
              <a:rPr lang="de-DE" sz="3000" dirty="0">
                <a:latin typeface="Comic Sans MS" panose="030F0702030302020204" pitchFamily="66" charset="0"/>
              </a:rPr>
              <a:t>Eva Brandt</a:t>
            </a:r>
            <a:br>
              <a:rPr lang="de-DE" sz="3000" dirty="0">
                <a:latin typeface="Comic Sans MS" panose="030F0702030302020204" pitchFamily="66" charset="0"/>
              </a:rPr>
            </a:br>
            <a:r>
              <a:rPr lang="de-DE" sz="3000" dirty="0">
                <a:latin typeface="Comic Sans MS" panose="030F0702030302020204" pitchFamily="66" charset="0"/>
              </a:rPr>
              <a:t>eva.brandt@schule.bayern.de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Die Grundschule Egmating-Oberpframmern</a:t>
            </a:r>
          </a:p>
        </p:txBody>
      </p:sp>
      <p:pic>
        <p:nvPicPr>
          <p:cNvPr id="3074" name="Picture 2" descr="http://www.grundschule-egmating-oberpframmern.de/images/schul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69" y="2069630"/>
            <a:ext cx="59721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589457" y="52348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        3./4. Klasse 		1./2. Klasse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209800" y="6416675"/>
            <a:ext cx="4572000" cy="365125"/>
          </a:xfrm>
        </p:spPr>
        <p:txBody>
          <a:bodyPr/>
          <a:lstStyle/>
          <a:p>
            <a:r>
              <a:rPr lang="de-DE" noProof="0" dirty="0"/>
              <a:t>Grundschule Egmating-Oberpframmern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Die Grundschule Egmating-Oberpframmern</a:t>
            </a:r>
          </a:p>
        </p:txBody>
      </p:sp>
      <p:sp>
        <p:nvSpPr>
          <p:cNvPr id="4" name="Rechteck 3"/>
          <p:cNvSpPr/>
          <p:nvPr/>
        </p:nvSpPr>
        <p:spPr>
          <a:xfrm>
            <a:off x="2705100" y="45945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524000" y="1628800"/>
            <a:ext cx="9756576" cy="4392488"/>
          </a:xfrm>
        </p:spPr>
        <p:txBody>
          <a:bodyPr>
            <a:normAutofit fontScale="25000" lnSpcReduction="20000"/>
          </a:bodyPr>
          <a:lstStyle/>
          <a:p>
            <a:r>
              <a:rPr lang="de-DE" sz="8800" dirty="0">
                <a:latin typeface="Comic Sans MS" panose="030F0702030302020204" pitchFamily="66" charset="0"/>
                <a:cs typeface="Arial" panose="020B0604020202020204" pitchFamily="34" charset="0"/>
              </a:rPr>
              <a:t>Rektorin: Frau Marion Widmann, stellv. Schulleitung: Frau Eva Brandt</a:t>
            </a:r>
          </a:p>
          <a:p>
            <a:r>
              <a:rPr lang="de-DE" sz="8800" dirty="0">
                <a:latin typeface="Comic Sans MS" panose="030F0702030302020204" pitchFamily="66" charset="0"/>
                <a:cs typeface="Arial" panose="020B0604020202020204" pitchFamily="34" charset="0"/>
              </a:rPr>
              <a:t>Sekretariat: Frau Tanja Melzer</a:t>
            </a:r>
          </a:p>
          <a:p>
            <a:r>
              <a:rPr lang="de-DE" sz="8800" dirty="0">
                <a:latin typeface="Comic Sans MS" panose="030F0702030302020204" pitchFamily="66" charset="0"/>
                <a:cs typeface="Arial" panose="020B0604020202020204" pitchFamily="34" charset="0"/>
              </a:rPr>
              <a:t>pro Jahrgangsstufe 2-3 Klassen, 9 KlassleiterInnen, Fachlehrerinnen</a:t>
            </a:r>
          </a:p>
          <a:p>
            <a:r>
              <a:rPr lang="de-DE" sz="8800" dirty="0">
                <a:latin typeface="Comic Sans MS" panose="030F0702030302020204" pitchFamily="66" charset="0"/>
                <a:cs typeface="Arial" panose="020B0604020202020204" pitchFamily="34" charset="0"/>
              </a:rPr>
              <a:t>angebotene Arbeitsgemeinschaften (je nach Stundenbudget):</a:t>
            </a:r>
          </a:p>
          <a:p>
            <a:pPr marL="0" indent="0">
              <a:buNone/>
            </a:pPr>
            <a:r>
              <a:rPr lang="de-DE" sz="8800" dirty="0">
                <a:latin typeface="Comic Sans MS" panose="030F0702030302020204" pitchFamily="66" charset="0"/>
                <a:cs typeface="Arial" panose="020B0604020202020204" pitchFamily="34" charset="0"/>
              </a:rPr>
              <a:t>		z. B. Schulhausgestaltung, Naturforscher</a:t>
            </a:r>
          </a:p>
          <a:p>
            <a:r>
              <a:rPr lang="de-DE" sz="8800" dirty="0">
                <a:latin typeface="Comic Sans MS" panose="030F0702030302020204" pitchFamily="66" charset="0"/>
                <a:cs typeface="Arial" panose="020B0604020202020204" pitchFamily="34" charset="0"/>
              </a:rPr>
              <a:t>Schulleben: Vorlesetag, Bücherflohmarkt, Theaterfahrten, </a:t>
            </a:r>
          </a:p>
          <a:p>
            <a:pPr marL="0" indent="0">
              <a:buNone/>
            </a:pPr>
            <a:r>
              <a:rPr lang="de-DE" sz="8800" dirty="0">
                <a:latin typeface="Comic Sans MS" panose="030F0702030302020204" pitchFamily="66" charset="0"/>
                <a:cs typeface="Arial" panose="020B0604020202020204" pitchFamily="34" charset="0"/>
              </a:rPr>
              <a:t>		Mathematikwettbewerb „Känguru“, Sportfest etc. </a:t>
            </a:r>
          </a:p>
          <a:p>
            <a:r>
              <a:rPr lang="de-DE" sz="8800" dirty="0">
                <a:latin typeface="Comic Sans MS" panose="030F0702030302020204" pitchFamily="66" charset="0"/>
                <a:cs typeface="Arial" panose="020B0604020202020204" pitchFamily="34" charset="0"/>
              </a:rPr>
              <a:t>Klimaschule, </a:t>
            </a:r>
            <a:r>
              <a:rPr lang="de-DE" sz="8800" dirty="0" err="1">
                <a:latin typeface="Comic Sans MS" panose="030F0702030302020204" pitchFamily="66" charset="0"/>
                <a:cs typeface="Arial" panose="020B0604020202020204" pitchFamily="34" charset="0"/>
              </a:rPr>
              <a:t>QuaMath</a:t>
            </a:r>
            <a:r>
              <a:rPr lang="de-DE" sz="8800" dirty="0">
                <a:latin typeface="Comic Sans MS" panose="030F0702030302020204" pitchFamily="66" charset="0"/>
                <a:cs typeface="Arial" panose="020B0604020202020204" pitchFamily="34" charset="0"/>
              </a:rPr>
              <a:t>, Smart Lesen</a:t>
            </a:r>
          </a:p>
          <a:p>
            <a:endParaRPr lang="de-DE" sz="6200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Grundschule Egmating-Oberpframmern</a:t>
            </a:r>
          </a:p>
        </p:txBody>
      </p:sp>
    </p:spTree>
    <p:extLst>
      <p:ext uri="{BB962C8B-B14F-4D97-AF65-F5344CB8AC3E}">
        <p14:creationId xmlns:p14="http://schemas.microsoft.com/office/powerpoint/2010/main" val="14169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59618"/>
          </a:xfrm>
        </p:spPr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Wer darf im September 2025 in die Schule? </a:t>
            </a:r>
          </a:p>
        </p:txBody>
      </p:sp>
      <p:sp>
        <p:nvSpPr>
          <p:cNvPr id="3" name="Rechteck 2"/>
          <p:cNvSpPr/>
          <p:nvPr/>
        </p:nvSpPr>
        <p:spPr>
          <a:xfrm>
            <a:off x="983432" y="1124744"/>
            <a:ext cx="103691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>
                <a:latin typeface="Comic Sans MS" panose="030F0702030302020204" pitchFamily="66" charset="0"/>
              </a:rPr>
              <a:t>Einschulungsalter </a:t>
            </a:r>
            <a:r>
              <a:rPr lang="de-DE" sz="2200" dirty="0">
                <a:latin typeface="Comic Sans MS" panose="030F0702030302020204" pitchFamily="66" charset="0"/>
              </a:rPr>
              <a:t>(</a:t>
            </a:r>
            <a:r>
              <a:rPr lang="de-DE" sz="2200" dirty="0" err="1">
                <a:latin typeface="Comic Sans MS" panose="030F0702030302020204" pitchFamily="66" charset="0"/>
              </a:rPr>
              <a:t>BayEUG</a:t>
            </a:r>
            <a:r>
              <a:rPr lang="de-DE" sz="2200" dirty="0">
                <a:latin typeface="Comic Sans MS" panose="030F0702030302020204" pitchFamily="66" charset="0"/>
              </a:rPr>
              <a:t> Art. 37 Abs. 1)</a:t>
            </a:r>
          </a:p>
          <a:p>
            <a:endParaRPr lang="de-DE" sz="11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Kinder, die </a:t>
            </a:r>
            <a:r>
              <a:rPr lang="de-DE" sz="2200" b="1" dirty="0">
                <a:latin typeface="Comic Sans MS" panose="030F0702030302020204" pitchFamily="66" charset="0"/>
              </a:rPr>
              <a:t>letztes Schuljahr zurückgestellt </a:t>
            </a:r>
            <a:r>
              <a:rPr lang="de-DE" sz="2200" dirty="0">
                <a:latin typeface="Comic Sans MS" panose="030F0702030302020204" pitchFamily="66" charset="0"/>
              </a:rPr>
              <a:t>wurden, müssen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2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Kinder, die </a:t>
            </a:r>
            <a:r>
              <a:rPr lang="de-DE" sz="2200" b="1" dirty="0">
                <a:latin typeface="Comic Sans MS" panose="030F0702030302020204" pitchFamily="66" charset="0"/>
              </a:rPr>
              <a:t>bis zum 30. Juni 2025 </a:t>
            </a:r>
            <a:r>
              <a:rPr lang="de-DE" sz="2200" dirty="0">
                <a:latin typeface="Comic Sans MS" panose="030F0702030302020204" pitchFamily="66" charset="0"/>
              </a:rPr>
              <a:t>sechs Jahre alt werden, müssen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2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Kinder, die vom </a:t>
            </a:r>
            <a:r>
              <a:rPr lang="de-DE" sz="2200" b="1" dirty="0">
                <a:latin typeface="Comic Sans MS" panose="030F0702030302020204" pitchFamily="66" charset="0"/>
              </a:rPr>
              <a:t>01. Juli bis 30. September 2025 </a:t>
            </a:r>
            <a:r>
              <a:rPr lang="de-DE" sz="2200" dirty="0">
                <a:latin typeface="Comic Sans MS" panose="030F0702030302020204" pitchFamily="66" charset="0"/>
              </a:rPr>
              <a:t>sechs Jahre alt werden, können nach Beratung (Eltern entscheiden, Einschulungs-korridor)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2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Kinder, die </a:t>
            </a:r>
            <a:r>
              <a:rPr lang="de-DE" sz="2200" b="1" dirty="0">
                <a:latin typeface="Comic Sans MS" panose="030F0702030302020204" pitchFamily="66" charset="0"/>
              </a:rPr>
              <a:t>bis zum 31. Dezember 2025 </a:t>
            </a:r>
            <a:r>
              <a:rPr lang="de-DE" sz="2200" dirty="0">
                <a:latin typeface="Comic Sans MS" panose="030F0702030302020204" pitchFamily="66" charset="0"/>
              </a:rPr>
              <a:t>sechs Jahre alt werden, können (auf </a:t>
            </a:r>
            <a:r>
              <a:rPr lang="de-DE" sz="2200" b="1" dirty="0">
                <a:latin typeface="Comic Sans MS" panose="030F0702030302020204" pitchFamily="66" charset="0"/>
              </a:rPr>
              <a:t>Antrag</a:t>
            </a:r>
            <a:r>
              <a:rPr lang="de-DE" sz="2200" dirty="0">
                <a:latin typeface="Comic Sans MS" panose="030F0702030302020204" pitchFamily="66" charset="0"/>
              </a:rPr>
              <a:t> der Eltern)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2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Comic Sans MS" panose="030F0702030302020204" pitchFamily="66" charset="0"/>
              </a:rPr>
              <a:t>Kinder, die </a:t>
            </a:r>
            <a:r>
              <a:rPr lang="de-DE" sz="2200" b="1" dirty="0">
                <a:latin typeface="Comic Sans MS" panose="030F0702030302020204" pitchFamily="66" charset="0"/>
              </a:rPr>
              <a:t>ab 1. Januar 2026 sechs</a:t>
            </a:r>
            <a:r>
              <a:rPr lang="de-DE" sz="2200" dirty="0">
                <a:latin typeface="Comic Sans MS" panose="030F0702030302020204" pitchFamily="66" charset="0"/>
              </a:rPr>
              <a:t> Jahre alt werden,                      können nur mit positivem </a:t>
            </a:r>
            <a:r>
              <a:rPr lang="de-DE" sz="2200" b="1" dirty="0">
                <a:latin typeface="Comic Sans MS" panose="030F0702030302020204" pitchFamily="66" charset="0"/>
              </a:rPr>
              <a:t>schulpsychologischem Gutachten</a:t>
            </a:r>
          </a:p>
        </p:txBody>
      </p:sp>
      <p:pic>
        <p:nvPicPr>
          <p:cNvPr id="2050" name="Picture 2" descr="Bild Schulkind">
            <a:extLst>
              <a:ext uri="{FF2B5EF4-FFF2-40B4-BE49-F238E27FC236}">
                <a16:creationId xmlns:a16="http://schemas.microsoft.com/office/drawing/2014/main" id="{CD22539D-0649-2E32-9169-3A32264A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548680"/>
            <a:ext cx="2053208" cy="20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426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75520" y="476672"/>
            <a:ext cx="77285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>
                <a:latin typeface="Comic Sans MS" panose="030F0702030302020204" pitchFamily="66" charset="0"/>
              </a:rPr>
              <a:t>Zurückstellung</a:t>
            </a:r>
            <a:r>
              <a:rPr lang="de-DE" sz="2200" dirty="0">
                <a:latin typeface="Comic Sans MS" panose="030F0702030302020204" pitchFamily="66" charset="0"/>
              </a:rPr>
              <a:t> ( </a:t>
            </a:r>
            <a:r>
              <a:rPr lang="de-DE" sz="2200" dirty="0" err="1">
                <a:latin typeface="Comic Sans MS" panose="030F0702030302020204" pitchFamily="66" charset="0"/>
              </a:rPr>
              <a:t>BayEUG</a:t>
            </a:r>
            <a:r>
              <a:rPr lang="de-DE" sz="2200" dirty="0">
                <a:latin typeface="Comic Sans MS" panose="030F0702030302020204" pitchFamily="66" charset="0"/>
              </a:rPr>
              <a:t> Art.37 Abs. 2)</a:t>
            </a:r>
          </a:p>
          <a:p>
            <a:br>
              <a:rPr lang="de-DE" sz="2400" dirty="0">
                <a:latin typeface="Comic Sans MS" panose="030F0702030302020204" pitchFamily="66" charset="0"/>
              </a:rPr>
            </a:br>
            <a:r>
              <a:rPr lang="de-DE" sz="2200" dirty="0">
                <a:latin typeface="Comic Sans MS" panose="030F0702030302020204" pitchFamily="66" charset="0"/>
              </a:rPr>
              <a:t>„… , wenn zu erwarten ist, dass das Kind voraussichtlich erst ein Jahr später mit Erfolg ... am Unterricht der Grundschule teilnehmen kann.“</a:t>
            </a:r>
          </a:p>
          <a:p>
            <a:endParaRPr lang="de-DE" sz="2200" dirty="0">
              <a:latin typeface="Comic Sans MS" panose="030F0702030302020204" pitchFamily="66" charset="0"/>
            </a:endParaRPr>
          </a:p>
          <a:p>
            <a:r>
              <a:rPr lang="de-DE" sz="2200" b="1" dirty="0">
                <a:latin typeface="Comic Sans MS" panose="030F0702030302020204" pitchFamily="66" charset="0"/>
              </a:rPr>
              <a:t>Ein schulpflichtiges Kind (auch Korridorkind) muss in jedem Fall an der zuständigen Schule angemeldet und vorgestellt werden. </a:t>
            </a:r>
          </a:p>
          <a:p>
            <a:endParaRPr lang="de-DE" sz="2200" dirty="0"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r>
              <a:rPr lang="de-DE" sz="2200" dirty="0">
                <a:latin typeface="Comic Sans MS" panose="030F0702030302020204" pitchFamily="66" charset="0"/>
              </a:rPr>
              <a:t>Die Entscheidung über die Zurückstellung trifft die Schulleitung der Grundschule!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981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9456" y="673424"/>
            <a:ext cx="847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Comic Sans MS" panose="030F0702030302020204" pitchFamily="66" charset="0"/>
              </a:rPr>
              <a:t>Erwartungen an ein Schulkind: </a:t>
            </a:r>
          </a:p>
          <a:p>
            <a:r>
              <a:rPr lang="de-DE" sz="3200" dirty="0">
                <a:latin typeface="Comic Sans MS" panose="030F0702030302020204" pitchFamily="66" charset="0"/>
              </a:rPr>
              <a:t>Wann ist mein Kind schulfähig? </a:t>
            </a:r>
          </a:p>
        </p:txBody>
      </p:sp>
      <p:sp>
        <p:nvSpPr>
          <p:cNvPr id="3" name="Rechteck 2"/>
          <p:cNvSpPr/>
          <p:nvPr/>
        </p:nvSpPr>
        <p:spPr>
          <a:xfrm>
            <a:off x="1418270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körper-</a:t>
            </a: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liche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Ent-wick-lung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34022" y="3284984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Fein-motorik</a:t>
            </a:r>
          </a:p>
        </p:txBody>
      </p:sp>
      <p:sp>
        <p:nvSpPr>
          <p:cNvPr id="6" name="Rechteck 5"/>
          <p:cNvSpPr/>
          <p:nvPr/>
        </p:nvSpPr>
        <p:spPr>
          <a:xfrm>
            <a:off x="3858158" y="3284984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kogni-tive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Lern-voraus-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setzun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-gen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6310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motiva-tionale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Lern-voraus-set-zungen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94462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Sprachwahr-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neh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mung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962614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emotio-nale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Stabili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-tät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330766" y="3287363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Sozial-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kompe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tenzen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Grafik 3" descr="schulkinder (open clipar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70" y="1736372"/>
            <a:ext cx="2171428" cy="1460317"/>
          </a:xfrm>
          <a:prstGeom prst="rect">
            <a:avLst/>
          </a:prstGeom>
        </p:spPr>
      </p:pic>
      <p:sp>
        <p:nvSpPr>
          <p:cNvPr id="11" name="AutoShape 4" descr="data:image/png;base64,iVBORw0KGgoAAAANSUhEUgAAAB4AAAAeCAYAAAA7MK6iAAAG9klEQVR42p2XWUhVbRSGd14E3agQXURRRDeRFkFZEdgAaXNHm+d5njtZqc0RFZFKNFvRfBkFaRTRAM3jgShKj2nZPGepZ7Dj+tezfnecoPr727DYnr2/733XetewPx3nP66FCxc2WLlypWfNmjV71YrWrl1bofeQWkStRq1SrVzt9OrVq7NWrFiRpNtinL+9Vq1aFbN06dIEBfIqsU/v1cuXL49kZ2dLZmam6LvvxjPe6bpA3VqvWgIY/5cXUs+yZcv8ChoCfMGCBTJz5kyZOnWqTJ48WSZNmmTG3zzj3fz5880R3RdSYj8Yfxz93LlzY7OysnLUwosXLxb9baAZGRmyZ88eOXnypFy4cEGuXbtmdvHiRXvGO9azlj2sB0Mdz502bVrcb0nVwzjdkK8AwXnz5oluEJVLDh48KDdu3JBHjx5JaWmplJeXy7Nnz8yePHkifr9fHjx4INevX5fDhw+L5tr2ggGWWj7Yv5R30aJFuV6vNzBnzpxaZNy8ebNcuXLFyF6+fCnv3r2TDx8+yKdPn+Tz5892//jxoz1/9eqVPH36VB4+fCiXL1+W3NxcSwVYihsA+2eyx6h3Hs1jeNasWTJhwgTJyckRn88nL168kPfv3xvJly9fpKqqSqqrqyUQCJjx99evX80R1uHg48eP5c6dO5KXl2dYyA+2OpH2Q8HNnj07QQuj2CXdtGmTkQJCRABDGAwGJRwOS01NjRkR8jsUCpkTlZWV5uDr169NJTAIAEywlcM/Y8aMRCMdOnRoAyX2qjchpKE1kBfpAIEUUJfw27dvEolEzLZt22Y55pnrAAoQvUt+9epV0QqXiRMnIntILUNp6znTp0/3qDc+imHs2LGyf/9+AyNSIiDKt2/f2h2y6It+Rp3nz5/bO9cByHEaxYqKiuTQoUMyZswYKzgN0jdlypSmEO9VC4wbN46HcuvWLSMinwAAhAIYEUVfVC0yohIEtbW1Rs46nKYQ6YCbN29ai8GhUgeVL8XR5i9SDyLDhg2THTt2WGvgLRsBQN6zZ8/Khg0b7A6we+k+GTJkiPTv3x9Aq2gix1kUqqiosJTxfPfu3QKHDpyI7st09I8KvB40aJCcOHHCPEdmooUUoFOnTsmSJUtsevE3oFzI17dvX+nWrZv06NHDJhcF50qO86hXUlIihYWFxjF+/HgcLnA06SEA0tLS5Ny5cxYxfUkVu8Q4RBooPsDPnDljBaeFKd27d5cOHTpIp06dpGfPnuYgROzFeeSmZi5dumQccClOmaPRRkaNGiUej8cqkEqkH6OJt2zZIklJSdKlSxeTi3GIkwMGDJD27dtLixYtpFWrVtK5c2d7prPaAsA50kaeb9++bRwjR46kLqodTXgNPwYOHPgDcbTU69atk0aNGklsbKy0bt3aJDt27JgkJiZKw4YNpX79+tKkSRNzgny7xKQEYkYrAwWOESNGIHe1oy1UyQ8enj9/3qaOKzV5gpjCat68uTRu3Fg6duwoBw4csPdt2rSxZ/Hx8dKsWTOTnFRAyl4ipl7IO2PUJdZgy5zRo0eX8wOJjh8/bh+CN2/eWDtR1RQK06dt27ZGtGvXLlODC6KWLVsaKVJTA2VlZbYHtXCOIAiG4oIDLs1zgaP5Pa1SR5Bo69atcv/+fZvPSOROrO3bt0uvXr0kPz/fAN2ra9eu0q5dO5N88ODBcu/ePVOINciM80wwOoV2ggMutUxHiyVbvQiQePqSPOM1njIuifrIkSNy9OjR75G6V+/evSU5OdkihZQLYvYQLTKTXwqLqVVXXAHthhRn+PDhSWo+PCYHfNBpeKJ2+5l2oCeZTNEXw4PepiB5Fx0tw4NoyTc1ASkccGlxNrVPonrgVQshBUD0HHlhIwMfcqJAdvcjARGjsri4+HtOWeNKjGI4zOFAv8UmMxxK/u9Hgkt/JOhDf3p6uvTr18/a5+7duyY55O4Ijf4sQuZWrxsl8hIppPQu8m/cuNEwwVaFSvSe+MNBQKdKmr4IIwkLaSHI3dMHEwhQHHAPApBxh5AoSQ2OEimkfLnAIoV12Ok/PYWo9rm6IKALa/v06WOR039UJb3IwGf2usef6KMPhBQS4xJ5169fb3NcW6hWFQ0qbt4vT5wqd5wuylcHgvQc5OR83759dtij6AAmIvfAh0PUA85RvRQSOa0jZcoF1faqoPG/PWnqoI+rizzMUAeAwqBl+GxylKX4IGEM8p1mOOzcudPO2KxlDykDAyww//hAT861EPy6MQQIYHx9UlJSJDU11XoYY7DwjHcoxFr2qJWA8Tf/zsSoVAlKnqEgPsUIqEUoFCSMNp7xTtciq489ddX79/9DcWkkTTXiFI0mUwELFLxUrVLroUrvZWqFvNN1qaz9E8x/AMhKTc3oKUsmAAAAAElFTkSuQmCC"/>
          <p:cNvSpPr>
            <a:spLocks noChangeAspect="1" noChangeArrowheads="1"/>
          </p:cNvSpPr>
          <p:nvPr/>
        </p:nvSpPr>
        <p:spPr bwMode="auto">
          <a:xfrm>
            <a:off x="5721982" y="33470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9456" y="673424"/>
            <a:ext cx="847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Comic Sans MS" panose="030F0702030302020204" pitchFamily="66" charset="0"/>
              </a:rPr>
              <a:t>Erwartungen an ein Schulkind: </a:t>
            </a:r>
          </a:p>
          <a:p>
            <a:r>
              <a:rPr lang="de-DE" sz="3200" dirty="0">
                <a:latin typeface="Comic Sans MS" panose="030F0702030302020204" pitchFamily="66" charset="0"/>
              </a:rPr>
              <a:t>Wann ist mein Kind schulfähig? </a:t>
            </a:r>
          </a:p>
        </p:txBody>
      </p:sp>
      <p:sp>
        <p:nvSpPr>
          <p:cNvPr id="3" name="Rechteck 2"/>
          <p:cNvSpPr/>
          <p:nvPr/>
        </p:nvSpPr>
        <p:spPr>
          <a:xfrm>
            <a:off x="1409886" y="3284984"/>
            <a:ext cx="1008112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körper-</a:t>
            </a: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liche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Ent-wick-lung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34022" y="3284984"/>
            <a:ext cx="1008112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Fein-motorik</a:t>
            </a:r>
          </a:p>
        </p:txBody>
      </p:sp>
      <p:sp>
        <p:nvSpPr>
          <p:cNvPr id="6" name="Rechteck 5"/>
          <p:cNvSpPr/>
          <p:nvPr/>
        </p:nvSpPr>
        <p:spPr>
          <a:xfrm>
            <a:off x="3858158" y="3284984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kogni-tive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Lern-voraus-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setzun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-gen</a:t>
            </a:r>
          </a:p>
        </p:txBody>
      </p:sp>
      <p:sp>
        <p:nvSpPr>
          <p:cNvPr id="7" name="Rechteck 6"/>
          <p:cNvSpPr/>
          <p:nvPr/>
        </p:nvSpPr>
        <p:spPr>
          <a:xfrm>
            <a:off x="5226310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motiva-tionale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Lern-voraus-set-zungen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94462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Sprachwahr-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neh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mung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962614" y="3283420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emotio-nale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Stabili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-tät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330766" y="3287363"/>
            <a:ext cx="10081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Sozial-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kompe</a:t>
            </a:r>
            <a:r>
              <a:rPr lang="de-DE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</a:t>
            </a:r>
            <a:r>
              <a:rPr lang="de-DE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tenzen</a:t>
            </a:r>
            <a:endParaRPr lang="de-DE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Grafik 3" descr="schulkinder (open clipar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70" y="1736372"/>
            <a:ext cx="2171428" cy="1460317"/>
          </a:xfrm>
          <a:prstGeom prst="rect">
            <a:avLst/>
          </a:prstGeom>
        </p:spPr>
      </p:pic>
      <p:sp>
        <p:nvSpPr>
          <p:cNvPr id="11" name="AutoShape 4" descr="data:image/png;base64,iVBORw0KGgoAAAANSUhEUgAAAB4AAAAeCAYAAAA7MK6iAAAG9klEQVR42p2XWUhVbRSGd14E3agQXURRRDeRFkFZEdgAaXNHm+d5njtZqc0RFZFKNFvRfBkFaRTRAM3jgShKj2nZPGepZ7Dj+tezfnecoPr727DYnr2/733XetewPx3nP66FCxc2WLlypWfNmjV71YrWrl1bofeQWkStRq1SrVzt9OrVq7NWrFiRpNtinL+9Vq1aFbN06dIEBfIqsU/v1cuXL49kZ2dLZmam6LvvxjPe6bpA3VqvWgIY/5cXUs+yZcv8ChoCfMGCBTJz5kyZOnWqTJ48WSZNmmTG3zzj3fz5880R3RdSYj8Yfxz93LlzY7OysnLUwosXLxb9baAZGRmyZ88eOXnypFy4cEGuXbtmdvHiRXvGO9azlj2sB0Mdz502bVrcb0nVwzjdkK8AwXnz5oluEJVLDh48KDdu3JBHjx5JaWmplJeXy7Nnz8yePHkifr9fHjx4INevX5fDhw+L5tr2ggGWWj7Yv5R30aJFuV6vNzBnzpxaZNy8ebNcuXLFyF6+fCnv3r2TDx8+yKdPn+Tz5892//jxoz1/9eqVPH36VB4+fCiXL1+W3NxcSwVYihsA+2eyx6h3Hs1jeNasWTJhwgTJyckRn88nL168kPfv3xvJly9fpKqqSqqrqyUQCJjx99evX80R1uHg48eP5c6dO5KXl2dYyA+2OpH2Q8HNnj07QQuj2CXdtGmTkQJCRABDGAwGJRwOS01NjRkR8jsUCpkTlZWV5uDr169NJTAIAEywlcM/Y8aMRCMdOnRoAyX2qjchpKE1kBfpAIEUUJfw27dvEolEzLZt22Y55pnrAAoQvUt+9epV0QqXiRMnIntILUNp6znTp0/3qDc+imHs2LGyf/9+AyNSIiDKt2/f2h2y6It+Rp3nz5/bO9cByHEaxYqKiuTQoUMyZswYKzgN0jdlypSmEO9VC4wbN46HcuvWLSMinwAAhAIYEUVfVC0yohIEtbW1Rs46nKYQ6YCbN29ai8GhUgeVL8XR5i9SDyLDhg2THTt2WGvgLRsBQN6zZ8/Khg0b7A6we+k+GTJkiPTv3x9Aq2gix1kUqqiosJTxfPfu3QKHDpyI7st09I8KvB40aJCcOHHCPEdmooUUoFOnTsmSJUtsevE3oFzI17dvX+nWrZv06NHDJhcF50qO86hXUlIihYWFxjF+/HgcLnA06SEA0tLS5Ny5cxYxfUkVu8Q4RBooPsDPnDljBaeFKd27d5cOHTpIp06dpGfPnuYgROzFeeSmZi5dumQccClOmaPRRkaNGiUej8cqkEqkH6OJt2zZIklJSdKlSxeTi3GIkwMGDJD27dtLixYtpFWrVtK5c2d7prPaAsA50kaeb9++bRwjR46kLqodTXgNPwYOHPgDcbTU69atk0aNGklsbKy0bt3aJDt27JgkJiZKw4YNpX79+tKkSRNzgny7xKQEYkYrAwWOESNGIHe1oy1UyQ8enj9/3qaOKzV5gpjCat68uTRu3Fg6duwoBw4csPdt2rSxZ/Hx8dKsWTOTnFRAyl4ipl7IO2PUJdZgy5zRo0eX8wOJjh8/bh+CN2/eWDtR1RQK06dt27ZGtGvXLlODC6KWLVsaKVJTA2VlZbYHtXCOIAiG4oIDLs1zgaP5Pa1SR5Bo69atcv/+fZvPSOROrO3bt0uvXr0kPz/fAN2ra9eu0q5dO5N88ODBcu/ePVOINciM80wwOoV2ggMutUxHiyVbvQiQePqSPOM1njIuifrIkSNy9OjR75G6V+/evSU5OdkihZQLYvYQLTKTXwqLqVVXXAHthhRn+PDhSWo+PCYHfNBpeKJ2+5l2oCeZTNEXw4PepiB5Fx0tw4NoyTc1ASkccGlxNrVPonrgVQshBUD0HHlhIwMfcqJAdvcjARGjsri4+HtOWeNKjGI4zOFAv8UmMxxK/u9Hgkt/JOhDf3p6uvTr18/a5+7duyY55O4Ijf4sQuZWrxsl8hIppPQu8m/cuNEwwVaFSvSe+MNBQKdKmr4IIwkLaSHI3dMHEwhQHHAPApBxh5AoSQ2OEimkfLnAIoV12Ok/PYWo9rm6IKALa/v06WOR039UJb3IwGf2usef6KMPhBQS4xJ5169fb3NcW6hWFQ0qbt4vT5wqd5wuylcHgvQc5OR83759dtij6AAmIvfAh0PUA85RvRQSOa0jZcoF1faqoPG/PWnqoI+rizzMUAeAwqBl+GxylKX4IGEM8p1mOOzcudPO2KxlDykDAyww//hAT861EPy6MQQIYHx9UlJSJDU11XoYY7DwjHcoxFr2qJWA8Tf/zsSoVAlKnqEgPsUIqEUoFCSMNp7xTtciq489ddX79/9DcWkkTTXiFI0mUwELFLxUrVLroUrvZWqFvNN1qaz9E8x/AMhKTc3oKUsmAAAAAElFTkSuQmCC"/>
          <p:cNvSpPr>
            <a:spLocks noChangeAspect="1" noChangeArrowheads="1"/>
          </p:cNvSpPr>
          <p:nvPr/>
        </p:nvSpPr>
        <p:spPr bwMode="auto">
          <a:xfrm>
            <a:off x="5721982" y="33470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Grundschule Egmating-Oberpframmern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682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955795d9-a061-4698-94d2-fa13d8ea37a2"/>
  <p:tag name="SLIDO_EVENT_SECTION_UUID" val="4ac16646-8673-45d8-bf62-8023f5b9e736"/>
</p:tagLst>
</file>

<file path=ppt/theme/theme1.xml><?xml version="1.0" encoding="utf-8"?>
<a:theme xmlns:a="http://schemas.openxmlformats.org/drawingml/2006/main" name="Kleine Freunde 40 64 x 22 86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375DB4DA-79A4-4C3C-A957-7167B6AFDA56}" vid="{1689F45C-7333-404F-800A-E65D6BE87DC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4F1C7F-4517-454D-BA9E-24CE3E476B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Bildungspräsentation Kinder auf dem Schulhof, Album (Breitbild)</Template>
  <TotalTime>0</TotalTime>
  <Words>1648</Words>
  <Application>Microsoft Office PowerPoint</Application>
  <PresentationFormat>Breitbild</PresentationFormat>
  <Paragraphs>314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AR CENA</vt:lpstr>
      <vt:lpstr>Arial</vt:lpstr>
      <vt:lpstr>Comic Sans MS</vt:lpstr>
      <vt:lpstr>Times New Roman</vt:lpstr>
      <vt:lpstr>Kleine Freunde 40 64 x 22 86</vt:lpstr>
      <vt:lpstr>Elterninformation für die Eltern der künftigen Schulanfängerinnen und Schulanfänger</vt:lpstr>
      <vt:lpstr>Inhalt:</vt:lpstr>
      <vt:lpstr>Inhalt: </vt:lpstr>
      <vt:lpstr>Die Grundschule Egmating-Oberpframmern</vt:lpstr>
      <vt:lpstr>Die Grundschule Egmating-Oberpframmern</vt:lpstr>
      <vt:lpstr>Wer darf im September 2025 in die Schule? </vt:lpstr>
      <vt:lpstr>PowerPoint-Präsentation</vt:lpstr>
      <vt:lpstr>PowerPoint-Präsentation</vt:lpstr>
      <vt:lpstr>PowerPoint-Präsentation</vt:lpstr>
      <vt:lpstr>Körperliche Voraussetzungen: </vt:lpstr>
      <vt:lpstr>Fördermöglichkeiten  -   Körperliche Voraussetzungen: </vt:lpstr>
      <vt:lpstr>PowerPoint-Präsentation</vt:lpstr>
      <vt:lpstr>Grundlegende intellektuelle Fähigkeiten: </vt:lpstr>
      <vt:lpstr>Fördermöglichkeiten –  Grundlegende intellektuelle Fähigkeiten: </vt:lpstr>
      <vt:lpstr>Kognitive und motivationale Lernvoraussetzungen: </vt:lpstr>
      <vt:lpstr>Fördermöglichkeiten –  kognitive und motivationale Lernvoraussetzungen: </vt:lpstr>
      <vt:lpstr>PowerPoint-Präsentation</vt:lpstr>
      <vt:lpstr>Sprachwahrnehmungsleistung: </vt:lpstr>
      <vt:lpstr>Fördermöglichkeiten –  Sprachwahrnehmungsleistung: </vt:lpstr>
      <vt:lpstr>PowerPoint-Präsentation</vt:lpstr>
      <vt:lpstr>Emotionale Stabilität: </vt:lpstr>
      <vt:lpstr>Emotionale Stabilität: Resilienz</vt:lpstr>
      <vt:lpstr>Helikopter-Eltern</vt:lpstr>
      <vt:lpstr>Fördermöglichkeiten - emotionale Stabilität: </vt:lpstr>
      <vt:lpstr>PowerPoint-Präsentation</vt:lpstr>
      <vt:lpstr>Soziale Kompetenzen: </vt:lpstr>
      <vt:lpstr>Fördermöglichkeiten – Soziale Kompetenzen: </vt:lpstr>
      <vt:lpstr>Kooperation Kindergarten Grundschule:  Wir wollen einen Übergang: Kein Bruch, sondern eine Brücke!</vt:lpstr>
      <vt:lpstr>Was kann ich als Elternteil sonst noch tun?</vt:lpstr>
      <vt:lpstr>Schuleinschreibung</vt:lpstr>
      <vt:lpstr>Unterricht in der ersten Klasse</vt:lpstr>
      <vt:lpstr>Bei Fragen wenden Sie sich an die Erzieherinnen im Kindergarten oder an die Kooperationslehrkraft:   Eva Brandt eva.brandt@schule.bayern.de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2017-01-14T13:44:44Z</dcterms:created>
  <dcterms:modified xsi:type="dcterms:W3CDTF">2024-11-27T11:05:00Z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SlidoAppVersion">
    <vt:lpwstr>1.5.3.3511</vt:lpwstr>
  </property>
</Properties>
</file>